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77" r:id="rId2"/>
    <p:sldId id="265" r:id="rId3"/>
    <p:sldId id="295" r:id="rId4"/>
    <p:sldId id="294" r:id="rId5"/>
    <p:sldId id="293" r:id="rId6"/>
    <p:sldId id="296" r:id="rId7"/>
    <p:sldId id="280" r:id="rId8"/>
    <p:sldId id="304" r:id="rId9"/>
    <p:sldId id="291" r:id="rId10"/>
    <p:sldId id="282" r:id="rId11"/>
    <p:sldId id="284" r:id="rId12"/>
    <p:sldId id="298" r:id="rId13"/>
    <p:sldId id="283" r:id="rId14"/>
    <p:sldId id="301" r:id="rId15"/>
    <p:sldId id="303" r:id="rId16"/>
    <p:sldId id="302" r:id="rId17"/>
    <p:sldId id="292" r:id="rId18"/>
    <p:sldId id="285" r:id="rId19"/>
    <p:sldId id="299" r:id="rId20"/>
    <p:sldId id="288" r:id="rId2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B015"/>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78" autoAdjust="0"/>
    <p:restoredTop sz="86446" autoAdjust="0"/>
  </p:normalViewPr>
  <p:slideViewPr>
    <p:cSldViewPr>
      <p:cViewPr varScale="1">
        <p:scale>
          <a:sx n="61" d="100"/>
          <a:sy n="61" d="100"/>
        </p:scale>
        <p:origin x="93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B8B518D-2AB5-40B6-A788-66918E865463}" type="datetimeFigureOut">
              <a:rPr lang="en-US"/>
              <a:pPr>
                <a:defRPr/>
              </a:pPr>
              <a:t>6/26/2016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462F7EED-8532-40C5-8C8D-751BBE2D39DC}" type="slidenum">
              <a:rPr lang="en-US"/>
              <a:pPr>
                <a:defRPr/>
              </a:pPr>
              <a:t>‹#›</a:t>
            </a:fld>
            <a:endParaRPr lang="en-US"/>
          </a:p>
        </p:txBody>
      </p:sp>
    </p:spTree>
    <p:extLst>
      <p:ext uri="{BB962C8B-B14F-4D97-AF65-F5344CB8AC3E}">
        <p14:creationId xmlns:p14="http://schemas.microsoft.com/office/powerpoint/2010/main" val="27354087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Items may be embossed or not.  They may have a stated value or not, but must have been released for a specific value, e.g. the ‘A’ stamp had (and still has) a value of 15</a:t>
            </a:r>
            <a:r>
              <a:rPr lang="en-US" altLang="en-US" smtClean="0">
                <a:latin typeface="Times New Roman" panose="02020603050405020304" pitchFamily="18" charset="0"/>
                <a:cs typeface="Times New Roman" panose="02020603050405020304" pitchFamily="18" charset="0"/>
              </a:rPr>
              <a:t>¢ and the forever stamps have a value of the current 1</a:t>
            </a:r>
            <a:r>
              <a:rPr lang="en-US" altLang="en-US" baseline="30000" smtClean="0">
                <a:latin typeface="Times New Roman" panose="02020603050405020304" pitchFamily="18" charset="0"/>
                <a:cs typeface="Times New Roman" panose="02020603050405020304" pitchFamily="18" charset="0"/>
              </a:rPr>
              <a:t>st</a:t>
            </a:r>
            <a:r>
              <a:rPr lang="en-US" altLang="en-US" smtClean="0">
                <a:latin typeface="Times New Roman" panose="02020603050405020304" pitchFamily="18" charset="0"/>
                <a:cs typeface="Times New Roman" panose="02020603050405020304" pitchFamily="18" charset="0"/>
              </a:rPr>
              <a:t> class postal rate.</a:t>
            </a:r>
            <a:endParaRPr lang="en-US" altLang="en-US" smtClean="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33AE6FF-3300-49FC-BE74-13BB27276DAF}" type="slidenum">
              <a:rPr lang="en-US" altLang="en-US" smtClean="0"/>
              <a:pPr/>
              <a:t>2</a:t>
            </a:fld>
            <a:endParaRPr lang="en-US" altLang="en-US" smtClean="0"/>
          </a:p>
        </p:txBody>
      </p:sp>
    </p:spTree>
    <p:extLst>
      <p:ext uri="{BB962C8B-B14F-4D97-AF65-F5344CB8AC3E}">
        <p14:creationId xmlns:p14="http://schemas.microsoft.com/office/powerpoint/2010/main" val="15797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Scott UO14 to UO17 have been listed in many catalogs but are technically not postal stationery since no value is stated.  The same is true for envelopes with ‘Penalty for private use’ printed in the upper right corner or elsewhere.</a:t>
            </a:r>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9E2BF2B-B8F4-4728-A692-0EA2D232A48E}" type="slidenum">
              <a:rPr lang="en-US" altLang="en-US" smtClean="0"/>
              <a:pPr/>
              <a:t>3</a:t>
            </a:fld>
            <a:endParaRPr lang="en-US" altLang="en-US" smtClean="0"/>
          </a:p>
        </p:txBody>
      </p:sp>
    </p:spTree>
    <p:extLst>
      <p:ext uri="{BB962C8B-B14F-4D97-AF65-F5344CB8AC3E}">
        <p14:creationId xmlns:p14="http://schemas.microsoft.com/office/powerpoint/2010/main" val="1825756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Envelopes were not commonly used until postal agencies stopped charging by the sheet (where the envelope counted as a sheet) and switched to charging by weight which occurred in most countries in the mid 1800’s.</a:t>
            </a: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D49C0FF-170E-486A-97BE-D54D7D9A4EA1}" type="slidenum">
              <a:rPr lang="en-US" altLang="en-US" smtClean="0"/>
              <a:pPr/>
              <a:t>4</a:t>
            </a:fld>
            <a:endParaRPr lang="en-US" altLang="en-US" smtClean="0"/>
          </a:p>
        </p:txBody>
      </p:sp>
    </p:spTree>
    <p:extLst>
      <p:ext uri="{BB962C8B-B14F-4D97-AF65-F5344CB8AC3E}">
        <p14:creationId xmlns:p14="http://schemas.microsoft.com/office/powerpoint/2010/main" val="2353434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Knife is the size and shape of the envelope blank with flaps.  In the 1800’s envelopes were cut by cookie cutter form (knife) and this switched to cutting on the web press from a paper roll in the 1900’s.</a:t>
            </a:r>
          </a:p>
          <a:p>
            <a:endParaRPr lang="en-US" altLang="en-US" smtClean="0"/>
          </a:p>
          <a:p>
            <a:r>
              <a:rPr lang="en-US" altLang="en-US" smtClean="0"/>
              <a:t>The first U.S. postal envelope was produced by George Nesbitt.  All U.S. postal stationery has been produced by contract with private companies, unlike currency or stamps at some periods.  Many other countries produced postal stationery in government printing facilities.</a:t>
            </a:r>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B0F3858-5EC2-472F-933D-6D5AB3B082CA}" type="slidenum">
              <a:rPr lang="en-US" altLang="en-US" smtClean="0"/>
              <a:pPr/>
              <a:t>5</a:t>
            </a:fld>
            <a:endParaRPr lang="en-US" altLang="en-US" smtClean="0"/>
          </a:p>
        </p:txBody>
      </p:sp>
    </p:spTree>
    <p:extLst>
      <p:ext uri="{BB962C8B-B14F-4D97-AF65-F5344CB8AC3E}">
        <p14:creationId xmlns:p14="http://schemas.microsoft.com/office/powerpoint/2010/main" val="3746858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Generally envelope sizes were denoted by numbers but for a time in the 1890’s the Post Office used letters  A to R to identify envelope sizes.  The UPSS gives a size number (e.g. size 12 for U. S. Post Office designation 6¾) because the Post size designations have changed over time for the same envelope size.</a:t>
            </a: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A706B7E-20B5-46CB-937D-6C6685EC7243}" type="slidenum">
              <a:rPr lang="en-US" altLang="en-US" smtClean="0"/>
              <a:pPr/>
              <a:t>6</a:t>
            </a:fld>
            <a:endParaRPr lang="en-US" altLang="en-US" smtClean="0"/>
          </a:p>
        </p:txBody>
      </p:sp>
    </p:spTree>
    <p:extLst>
      <p:ext uri="{BB962C8B-B14F-4D97-AF65-F5344CB8AC3E}">
        <p14:creationId xmlns:p14="http://schemas.microsoft.com/office/powerpoint/2010/main" val="18476192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There are over 120 knives of U.S. envelopes.</a:t>
            </a:r>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96E11E1-EFCB-4B2B-A333-A9C5E05A633B}" type="slidenum">
              <a:rPr lang="en-US" altLang="en-US" smtClean="0"/>
              <a:pPr/>
              <a:t>7</a:t>
            </a:fld>
            <a:endParaRPr lang="en-US" altLang="en-US" smtClean="0"/>
          </a:p>
        </p:txBody>
      </p:sp>
    </p:spTree>
    <p:extLst>
      <p:ext uri="{BB962C8B-B14F-4D97-AF65-F5344CB8AC3E}">
        <p14:creationId xmlns:p14="http://schemas.microsoft.com/office/powerpoint/2010/main" val="1172452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Envelopes are composed of the front, top flap, right and left flaps.  They may additionally have a window.</a:t>
            </a:r>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242B57D-0BC7-4988-ADB3-73B56774CAAB}" type="slidenum">
              <a:rPr lang="en-US" altLang="en-US" smtClean="0"/>
              <a:pPr/>
              <a:t>8</a:t>
            </a:fld>
            <a:endParaRPr lang="en-US" altLang="en-US" smtClean="0"/>
          </a:p>
        </p:txBody>
      </p:sp>
    </p:spTree>
    <p:extLst>
      <p:ext uri="{BB962C8B-B14F-4D97-AF65-F5344CB8AC3E}">
        <p14:creationId xmlns:p14="http://schemas.microsoft.com/office/powerpoint/2010/main" val="1563746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Envelopes were produced on laid paper in the 1800’s and early 1900’s.  The change to wove paper occurred during the Mercantile issue (1915-1916).  Thus the mercantile issue occurs on both paper types.  Earlier envelopes on wove paper are errors that are worth significant amounts.</a:t>
            </a: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1DED427-86C7-4B15-808A-30235DB969C6}" type="slidenum">
              <a:rPr lang="en-US" altLang="en-US" smtClean="0"/>
              <a:pPr/>
              <a:t>9</a:t>
            </a:fld>
            <a:endParaRPr lang="en-US" altLang="en-US" smtClean="0"/>
          </a:p>
        </p:txBody>
      </p:sp>
    </p:spTree>
    <p:extLst>
      <p:ext uri="{BB962C8B-B14F-4D97-AF65-F5344CB8AC3E}">
        <p14:creationId xmlns:p14="http://schemas.microsoft.com/office/powerpoint/2010/main" val="3669763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Watermarks were considered a security device (to keep individuals from counterfeiting U.S. postal stationery envelopes.</a:t>
            </a:r>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60C359D-7B08-4A10-A374-F6A1B6E38C85}" type="slidenum">
              <a:rPr lang="en-US" altLang="en-US" smtClean="0"/>
              <a:pPr/>
              <a:t>10</a:t>
            </a:fld>
            <a:endParaRPr lang="en-US" altLang="en-US" smtClean="0"/>
          </a:p>
        </p:txBody>
      </p:sp>
    </p:spTree>
    <p:extLst>
      <p:ext uri="{BB962C8B-B14F-4D97-AF65-F5344CB8AC3E}">
        <p14:creationId xmlns:p14="http://schemas.microsoft.com/office/powerpoint/2010/main" val="2271230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Most countries only produced envelopes on one or two paper types.  The U.S. Postal Contracts called for as many as 5 different paper types at some times.</a:t>
            </a:r>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33FFFEC-5CA7-46F4-9DA4-540B7899C1FA}" type="slidenum">
              <a:rPr lang="en-US" altLang="en-US" smtClean="0"/>
              <a:pPr/>
              <a:t>11</a:t>
            </a:fld>
            <a:endParaRPr lang="en-US" altLang="en-US" smtClean="0"/>
          </a:p>
        </p:txBody>
      </p:sp>
    </p:spTree>
    <p:extLst>
      <p:ext uri="{BB962C8B-B14F-4D97-AF65-F5344CB8AC3E}">
        <p14:creationId xmlns:p14="http://schemas.microsoft.com/office/powerpoint/2010/main" val="37923606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A paper color chart is included in the two United Postal Stationery envelope catalogs available at www.upss.org.</a:t>
            </a: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0EC34D-136B-4041-863B-FB6A2A374B0A}" type="slidenum">
              <a:rPr lang="en-US" altLang="en-US" smtClean="0"/>
              <a:pPr/>
              <a:t>12</a:t>
            </a:fld>
            <a:endParaRPr lang="en-US" altLang="en-US" smtClean="0"/>
          </a:p>
        </p:txBody>
      </p:sp>
    </p:spTree>
    <p:extLst>
      <p:ext uri="{BB962C8B-B14F-4D97-AF65-F5344CB8AC3E}">
        <p14:creationId xmlns:p14="http://schemas.microsoft.com/office/powerpoint/2010/main" val="2267991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Die types are defined in the United Postal Stationery envelope catalogs, along with a chart for easy identification.</a:t>
            </a:r>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8948088-8A55-4AC1-AA85-6B3E7153DF9B}" type="slidenum">
              <a:rPr lang="en-US" altLang="en-US" smtClean="0"/>
              <a:pPr/>
              <a:t>13</a:t>
            </a:fld>
            <a:endParaRPr lang="en-US" altLang="en-US" smtClean="0"/>
          </a:p>
        </p:txBody>
      </p:sp>
    </p:spTree>
    <p:extLst>
      <p:ext uri="{BB962C8B-B14F-4D97-AF65-F5344CB8AC3E}">
        <p14:creationId xmlns:p14="http://schemas.microsoft.com/office/powerpoint/2010/main" val="1749604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the positive part of an image is a water-repelling (“hydrophobic") substance, while the negative image is water-retaining (“hydrophilic"). </a:t>
            </a:r>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167A9D8-24BF-4ABF-A3CF-74C85FBCF08D}" type="slidenum">
              <a:rPr lang="en-US" altLang="en-US" smtClean="0"/>
              <a:pPr/>
              <a:t>14</a:t>
            </a:fld>
            <a:endParaRPr lang="en-US" altLang="en-US" smtClean="0"/>
          </a:p>
        </p:txBody>
      </p:sp>
    </p:spTree>
    <p:extLst>
      <p:ext uri="{BB962C8B-B14F-4D97-AF65-F5344CB8AC3E}">
        <p14:creationId xmlns:p14="http://schemas.microsoft.com/office/powerpoint/2010/main" val="2335448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Hand applied gum has square ends because several envelopes were overlayed with just half an inch of top flap exposed and then the person doing the gumming ran a roller across the envelopes to gum the top flap.</a:t>
            </a:r>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6BBDDF4-AECF-4CEF-A25E-5A2B3241B92B}" type="slidenum">
              <a:rPr lang="en-US" altLang="en-US" smtClean="0"/>
              <a:pPr/>
              <a:t>17</a:t>
            </a:fld>
            <a:endParaRPr lang="en-US" altLang="en-US" smtClean="0"/>
          </a:p>
        </p:txBody>
      </p:sp>
    </p:spTree>
    <p:extLst>
      <p:ext uri="{BB962C8B-B14F-4D97-AF65-F5344CB8AC3E}">
        <p14:creationId xmlns:p14="http://schemas.microsoft.com/office/powerpoint/2010/main" val="12929911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A full listing of the logos is in the appendix of the UPSS Catalog of the 20</a:t>
            </a:r>
            <a:r>
              <a:rPr lang="en-US" altLang="en-US" baseline="30000" smtClean="0"/>
              <a:t>th</a:t>
            </a:r>
            <a:r>
              <a:rPr lang="en-US" altLang="en-US" smtClean="0"/>
              <a:t>  and 21</a:t>
            </a:r>
            <a:r>
              <a:rPr lang="en-US" altLang="en-US" baseline="30000" smtClean="0"/>
              <a:t>st</a:t>
            </a:r>
            <a:r>
              <a:rPr lang="en-US" altLang="en-US" smtClean="0"/>
              <a:t> Century Envelopes and wrappers of the United States.</a:t>
            </a: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5E50211-4263-48BD-B11A-371E3C399603}" type="slidenum">
              <a:rPr lang="en-US" altLang="en-US" smtClean="0"/>
              <a:pPr/>
              <a:t>18</a:t>
            </a:fld>
            <a:endParaRPr lang="en-US" altLang="en-US" smtClean="0"/>
          </a:p>
        </p:txBody>
      </p:sp>
    </p:spTree>
    <p:extLst>
      <p:ext uri="{BB962C8B-B14F-4D97-AF65-F5344CB8AC3E}">
        <p14:creationId xmlns:p14="http://schemas.microsoft.com/office/powerpoint/2010/main" val="3329678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D1BCB5F-D379-4CA0-9EEB-0DE6BB124EFE}" type="slidenum">
              <a:rPr lang="en-US" altLang="en-US"/>
              <a:pPr>
                <a:defRPr/>
              </a:pPr>
              <a:t>‹#›</a:t>
            </a:fld>
            <a:endParaRPr lang="en-US" altLang="en-US"/>
          </a:p>
        </p:txBody>
      </p:sp>
    </p:spTree>
    <p:extLst>
      <p:ext uri="{BB962C8B-B14F-4D97-AF65-F5344CB8AC3E}">
        <p14:creationId xmlns:p14="http://schemas.microsoft.com/office/powerpoint/2010/main" val="167342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B2B1CF49-86E7-4204-930D-00694075B29E}" type="slidenum">
              <a:rPr lang="en-US" altLang="en-US"/>
              <a:pPr>
                <a:defRPr/>
              </a:pPr>
              <a:t>‹#›</a:t>
            </a:fld>
            <a:endParaRPr lang="en-US" altLang="en-US"/>
          </a:p>
        </p:txBody>
      </p:sp>
    </p:spTree>
    <p:extLst>
      <p:ext uri="{BB962C8B-B14F-4D97-AF65-F5344CB8AC3E}">
        <p14:creationId xmlns:p14="http://schemas.microsoft.com/office/powerpoint/2010/main" val="3361868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9DA7D33D-CB56-42FC-BEEB-ACD952BB2A27}" type="slidenum">
              <a:rPr lang="en-US" altLang="en-US"/>
              <a:pPr>
                <a:defRPr/>
              </a:pPr>
              <a:t>‹#›</a:t>
            </a:fld>
            <a:endParaRPr lang="en-US" altLang="en-US"/>
          </a:p>
        </p:txBody>
      </p:sp>
    </p:spTree>
    <p:extLst>
      <p:ext uri="{BB962C8B-B14F-4D97-AF65-F5344CB8AC3E}">
        <p14:creationId xmlns:p14="http://schemas.microsoft.com/office/powerpoint/2010/main" val="3756411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7B71F882-33ED-42E3-95DD-06B2911EB046}" type="slidenum">
              <a:rPr lang="en-US" altLang="en-US"/>
              <a:pPr>
                <a:defRPr/>
              </a:pPr>
              <a:t>‹#›</a:t>
            </a:fld>
            <a:endParaRPr lang="en-US" altLang="en-US"/>
          </a:p>
        </p:txBody>
      </p:sp>
    </p:spTree>
    <p:extLst>
      <p:ext uri="{BB962C8B-B14F-4D97-AF65-F5344CB8AC3E}">
        <p14:creationId xmlns:p14="http://schemas.microsoft.com/office/powerpoint/2010/main" val="4064418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32DBB078-85F6-480B-831B-7B9BD4EF0417}" type="slidenum">
              <a:rPr lang="en-US" altLang="en-US"/>
              <a:pPr>
                <a:defRPr/>
              </a:pPr>
              <a:t>‹#›</a:t>
            </a:fld>
            <a:endParaRPr lang="en-US" altLang="en-US"/>
          </a:p>
        </p:txBody>
      </p:sp>
    </p:spTree>
    <p:extLst>
      <p:ext uri="{BB962C8B-B14F-4D97-AF65-F5344CB8AC3E}">
        <p14:creationId xmlns:p14="http://schemas.microsoft.com/office/powerpoint/2010/main" val="1749425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93EB9EEC-3132-43DB-ABAE-CCBB0C664567}" type="slidenum">
              <a:rPr lang="en-US" altLang="en-US"/>
              <a:pPr>
                <a:defRPr/>
              </a:pPr>
              <a:t>‹#›</a:t>
            </a:fld>
            <a:endParaRPr lang="en-US" altLang="en-US"/>
          </a:p>
        </p:txBody>
      </p:sp>
    </p:spTree>
    <p:extLst>
      <p:ext uri="{BB962C8B-B14F-4D97-AF65-F5344CB8AC3E}">
        <p14:creationId xmlns:p14="http://schemas.microsoft.com/office/powerpoint/2010/main" val="7893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E52F2028-F359-491F-8B30-B95F3F93C21D}" type="slidenum">
              <a:rPr lang="en-US" altLang="en-US"/>
              <a:pPr>
                <a:defRPr/>
              </a:pPr>
              <a:t>‹#›</a:t>
            </a:fld>
            <a:endParaRPr lang="en-US" altLang="en-US"/>
          </a:p>
        </p:txBody>
      </p:sp>
    </p:spTree>
    <p:extLst>
      <p:ext uri="{BB962C8B-B14F-4D97-AF65-F5344CB8AC3E}">
        <p14:creationId xmlns:p14="http://schemas.microsoft.com/office/powerpoint/2010/main" val="979133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B66C2260-632D-45A9-9593-641BF961F8E6}" type="slidenum">
              <a:rPr lang="en-US" altLang="en-US"/>
              <a:pPr>
                <a:defRPr/>
              </a:pPr>
              <a:t>‹#›</a:t>
            </a:fld>
            <a:endParaRPr lang="en-US" altLang="en-US"/>
          </a:p>
        </p:txBody>
      </p:sp>
    </p:spTree>
    <p:extLst>
      <p:ext uri="{BB962C8B-B14F-4D97-AF65-F5344CB8AC3E}">
        <p14:creationId xmlns:p14="http://schemas.microsoft.com/office/powerpoint/2010/main" val="1902182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A17E5B7B-FB32-43F2-A025-B09967479570}" type="slidenum">
              <a:rPr lang="en-US" altLang="en-US"/>
              <a:pPr>
                <a:defRPr/>
              </a:pPr>
              <a:t>‹#›</a:t>
            </a:fld>
            <a:endParaRPr lang="en-US" altLang="en-US"/>
          </a:p>
        </p:txBody>
      </p:sp>
    </p:spTree>
    <p:extLst>
      <p:ext uri="{BB962C8B-B14F-4D97-AF65-F5344CB8AC3E}">
        <p14:creationId xmlns:p14="http://schemas.microsoft.com/office/powerpoint/2010/main" val="1124231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4B408EF-9AB5-4D27-9790-81FBC2C4119A}" type="slidenum">
              <a:rPr lang="en-US" altLang="en-US"/>
              <a:pPr>
                <a:defRPr/>
              </a:pPr>
              <a:t>‹#›</a:t>
            </a:fld>
            <a:endParaRPr lang="en-US" altLang="en-US"/>
          </a:p>
        </p:txBody>
      </p:sp>
    </p:spTree>
    <p:extLst>
      <p:ext uri="{BB962C8B-B14F-4D97-AF65-F5344CB8AC3E}">
        <p14:creationId xmlns:p14="http://schemas.microsoft.com/office/powerpoint/2010/main" val="4276791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ADC5A57-7D54-4F7F-970F-4C90ED94777B}" type="slidenum">
              <a:rPr lang="en-US" altLang="en-US"/>
              <a:pPr>
                <a:defRPr/>
              </a:pPr>
              <a:t>‹#›</a:t>
            </a:fld>
            <a:endParaRPr lang="en-US" altLang="en-US"/>
          </a:p>
        </p:txBody>
      </p:sp>
    </p:spTree>
    <p:extLst>
      <p:ext uri="{BB962C8B-B14F-4D97-AF65-F5344CB8AC3E}">
        <p14:creationId xmlns:p14="http://schemas.microsoft.com/office/powerpoint/2010/main" val="28195913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43CB5B61-3236-405A-8822-2B45C668182B}" type="slidenum">
              <a:rPr lang="en-US" altLang="en-US"/>
              <a:pPr>
                <a:defRPr/>
              </a:pPr>
              <a:t>‹#›</a:t>
            </a:fld>
            <a:endParaRPr lang="en-US" altLang="en-US"/>
          </a:p>
        </p:txBody>
      </p:sp>
    </p:spTree>
    <p:extLst>
      <p:ext uri="{BB962C8B-B14F-4D97-AF65-F5344CB8AC3E}">
        <p14:creationId xmlns:p14="http://schemas.microsoft.com/office/powerpoint/2010/main" val="2769983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D01185B2-C718-49C1-A38A-37E4CA9648EE}" type="slidenum">
              <a:rPr lang="en-US" altLang="en-US"/>
              <a:pPr>
                <a:defRPr/>
              </a:pPr>
              <a:t>‹#›</a:t>
            </a:fld>
            <a:endParaRPr lang="en-US" altLang="en-US"/>
          </a:p>
        </p:txBody>
      </p:sp>
    </p:spTree>
    <p:extLst>
      <p:ext uri="{BB962C8B-B14F-4D97-AF65-F5344CB8AC3E}">
        <p14:creationId xmlns:p14="http://schemas.microsoft.com/office/powerpoint/2010/main" val="4077416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F957BA75-D358-4EDF-8C29-30D3212DF97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5.emf"/><Relationship Id="rId4" Type="http://schemas.openxmlformats.org/officeDocument/2006/relationships/image" Target="../media/image14.emf"/></Relationships>
</file>

<file path=ppt/slides/_rels/slide1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18.emf"/><Relationship Id="rId4" Type="http://schemas.openxmlformats.org/officeDocument/2006/relationships/image" Target="../media/image17.emf"/></Relationships>
</file>

<file path=ppt/slides/_rels/slide1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27.emf"/></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32.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6.xml"/><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6.xml"/><Relationship Id="rId5" Type="http://schemas.openxmlformats.org/officeDocument/2006/relationships/image" Target="../media/image39.jpeg"/><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42.jpeg"/><Relationship Id="rId4"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46.emf"/><Relationship Id="rId5" Type="http://schemas.openxmlformats.org/officeDocument/2006/relationships/image" Target="../media/image45.emf"/><Relationship Id="rId4" Type="http://schemas.openxmlformats.org/officeDocument/2006/relationships/image" Target="../media/image44.emf"/></Relationships>
</file>

<file path=ppt/slides/_rels/slide1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2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hyperlink" Target="http://www.upss.or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p:txBody>
          <a:bodyPr/>
          <a:lstStyle/>
          <a:p>
            <a:pPr eaLnBrk="1" hangingPunct="1">
              <a:defRPr/>
            </a:pPr>
            <a:r>
              <a:rPr lang="en-US" altLang="en-US" dirty="0" smtClean="0">
                <a:solidFill>
                  <a:srgbClr val="0070C0"/>
                </a:solidFill>
              </a:rPr>
              <a:t>United Postal Stationery Society</a:t>
            </a:r>
            <a:br>
              <a:rPr lang="en-US" altLang="en-US" dirty="0" smtClean="0">
                <a:solidFill>
                  <a:srgbClr val="0070C0"/>
                </a:solidFill>
              </a:rPr>
            </a:br>
            <a:r>
              <a:rPr lang="en-US" altLang="en-US" sz="3600" dirty="0" smtClean="0">
                <a:effectLst>
                  <a:outerShdw blurRad="38100" dist="38100" dir="2700000" algn="tl">
                    <a:srgbClr val="000000">
                      <a:alpha val="43137"/>
                    </a:srgbClr>
                  </a:outerShdw>
                </a:effectLst>
              </a:rPr>
              <a:t>Introduction to U.S. Postal Stationery</a:t>
            </a:r>
          </a:p>
        </p:txBody>
      </p:sp>
      <p:pic>
        <p:nvPicPr>
          <p:cNvPr id="3075"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28913" y="1752600"/>
            <a:ext cx="3686175" cy="477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381000" y="457200"/>
            <a:ext cx="8382000" cy="2133600"/>
          </a:xfrm>
        </p:spPr>
        <p:txBody>
          <a:bodyPr/>
          <a:lstStyle/>
          <a:p>
            <a:pPr marL="0" indent="0" algn="ctr" eaLnBrk="1" hangingPunct="1">
              <a:buFontTx/>
              <a:buNone/>
              <a:defRPr/>
            </a:pPr>
            <a:r>
              <a:rPr lang="en-US" altLang="en-US" sz="2800" b="1" dirty="0" smtClean="0"/>
              <a:t>Postal Stationery is </a:t>
            </a:r>
          </a:p>
          <a:p>
            <a:pPr marL="0" indent="0" algn="just" eaLnBrk="1" hangingPunct="1">
              <a:buFontTx/>
              <a:buNone/>
              <a:defRPr/>
            </a:pPr>
            <a:r>
              <a:rPr lang="en-US" altLang="en-US" sz="2800" b="1" i="1" dirty="0" smtClean="0"/>
              <a:t>postal matter which has either an </a:t>
            </a:r>
          </a:p>
          <a:p>
            <a:pPr marL="914400" algn="just" eaLnBrk="1" hangingPunct="1">
              <a:spcAft>
                <a:spcPts val="600"/>
              </a:spcAft>
              <a:buFont typeface="Wingdings" panose="05000000000000000000" pitchFamily="2" charset="2"/>
              <a:buChar char="v"/>
              <a:defRPr/>
            </a:pPr>
            <a:r>
              <a:rPr lang="en-US" altLang="en-US" sz="2000" b="1" i="1" dirty="0" smtClean="0"/>
              <a:t>officially authorized pre-printed stamp or </a:t>
            </a:r>
          </a:p>
          <a:p>
            <a:pPr marL="914400" algn="just" eaLnBrk="1" hangingPunct="1">
              <a:buFont typeface="Wingdings" panose="05000000000000000000" pitchFamily="2" charset="2"/>
              <a:buChar char="v"/>
              <a:defRPr/>
            </a:pPr>
            <a:r>
              <a:rPr lang="en-US" altLang="en-US" sz="2000" b="1" i="1" dirty="0" smtClean="0"/>
              <a:t>inscription indicating that a specific face value of postage or related service has been prepaid“</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l="12071" t="10641" r="5605" b="10193"/>
          <a:stretch>
            <a:fillRect/>
          </a:stretch>
        </p:blipFill>
        <p:spPr bwMode="auto">
          <a:xfrm>
            <a:off x="1117600" y="3810000"/>
            <a:ext cx="1435100" cy="151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14725" y="3810000"/>
            <a:ext cx="1614488"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91238" y="3790950"/>
            <a:ext cx="1524000"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TextBox 6"/>
          <p:cNvSpPr txBox="1">
            <a:spLocks noChangeArrowheads="1"/>
          </p:cNvSpPr>
          <p:nvPr/>
        </p:nvSpPr>
        <p:spPr bwMode="auto">
          <a:xfrm>
            <a:off x="838200" y="5534025"/>
            <a:ext cx="78692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000"/>
              <a:t>Envelopes with these stamps are all considered Postal Stationery since a specific face value of postage has been prepaid.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2"/>
          <p:cNvSpPr txBox="1">
            <a:spLocks noChangeArrowheads="1"/>
          </p:cNvSpPr>
          <p:nvPr/>
        </p:nvSpPr>
        <p:spPr bwMode="auto">
          <a:xfrm>
            <a:off x="723900" y="5581650"/>
            <a:ext cx="7696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n-US" altLang="en-US" sz="2000"/>
              <a:t>These envelopes do not have a stamp with specific face value and are </a:t>
            </a:r>
            <a:r>
              <a:rPr lang="en-US" altLang="en-US" sz="2000" b="1"/>
              <a:t>not</a:t>
            </a:r>
            <a:r>
              <a:rPr lang="en-US" altLang="en-US" sz="2000"/>
              <a:t> considered to be postal stationery (even though the official postal service envelope at lower left is listed in many catalogs).</a:t>
            </a:r>
          </a:p>
        </p:txBody>
      </p:sp>
      <p:pic>
        <p:nvPicPr>
          <p:cNvPr id="614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3048000"/>
            <a:ext cx="3171825"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3151188"/>
            <a:ext cx="2625725" cy="157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681413"/>
            <a:ext cx="281940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3875088"/>
            <a:ext cx="2514600"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p:cNvSpPr txBox="1">
            <a:spLocks noChangeArrowheads="1"/>
          </p:cNvSpPr>
          <p:nvPr/>
        </p:nvSpPr>
        <p:spPr bwMode="auto">
          <a:xfrm>
            <a:off x="381000" y="457200"/>
            <a:ext cx="83820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eaLnBrk="1" hangingPunct="1">
              <a:buFontTx/>
              <a:buNone/>
              <a:defRPr/>
            </a:pPr>
            <a:r>
              <a:rPr lang="en-US" altLang="en-US" sz="2800" b="1" kern="0" smtClean="0"/>
              <a:t>Postal Stationery is </a:t>
            </a:r>
          </a:p>
          <a:p>
            <a:pPr marL="0" indent="0" algn="just" eaLnBrk="1" hangingPunct="1">
              <a:buFontTx/>
              <a:buNone/>
              <a:defRPr/>
            </a:pPr>
            <a:r>
              <a:rPr lang="en-US" altLang="en-US" sz="2800" b="1" i="1" kern="0" smtClean="0"/>
              <a:t>postal matter which has either an </a:t>
            </a:r>
          </a:p>
          <a:p>
            <a:pPr marL="914400" algn="just" eaLnBrk="1" hangingPunct="1">
              <a:spcAft>
                <a:spcPts val="600"/>
              </a:spcAft>
              <a:buFont typeface="Wingdings" panose="05000000000000000000" pitchFamily="2" charset="2"/>
              <a:buChar char="v"/>
              <a:defRPr/>
            </a:pPr>
            <a:r>
              <a:rPr lang="en-US" altLang="en-US" sz="2000" b="1" i="1" kern="0" smtClean="0"/>
              <a:t>officially authorized pre-printed stamp or </a:t>
            </a:r>
          </a:p>
          <a:p>
            <a:pPr marL="914400" algn="just" eaLnBrk="1" hangingPunct="1">
              <a:buFont typeface="Wingdings" panose="05000000000000000000" pitchFamily="2" charset="2"/>
              <a:buChar char="v"/>
              <a:defRPr/>
            </a:pPr>
            <a:r>
              <a:rPr lang="en-US" altLang="en-US" sz="2000" b="1" i="1" kern="0" smtClean="0"/>
              <a:t>inscription indicating that a specific face value of postage or related service has been prepaid“</a:t>
            </a:r>
            <a:endParaRPr lang="en-US" altLang="en-US" sz="2000" b="1" i="1" kern="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92125" y="228600"/>
            <a:ext cx="8229600" cy="1143000"/>
          </a:xfrm>
        </p:spPr>
        <p:txBody>
          <a:bodyPr/>
          <a:lstStyle/>
          <a:p>
            <a:pPr eaLnBrk="1" hangingPunct="1"/>
            <a:r>
              <a:rPr lang="en-US" altLang="en-US" smtClean="0">
                <a:solidFill>
                  <a:srgbClr val="002060"/>
                </a:solidFill>
              </a:rPr>
              <a:t>Introduction</a:t>
            </a:r>
          </a:p>
        </p:txBody>
      </p:sp>
      <p:sp>
        <p:nvSpPr>
          <p:cNvPr id="8195" name="Rectangle 3"/>
          <p:cNvSpPr>
            <a:spLocks noGrp="1" noChangeArrowheads="1"/>
          </p:cNvSpPr>
          <p:nvPr>
            <p:ph type="body" idx="1"/>
          </p:nvPr>
        </p:nvSpPr>
        <p:spPr>
          <a:xfrm>
            <a:off x="339725" y="1524000"/>
            <a:ext cx="8382000" cy="5029200"/>
          </a:xfrm>
        </p:spPr>
        <p:txBody>
          <a:bodyPr/>
          <a:lstStyle/>
          <a:p>
            <a:pPr algn="just" eaLnBrk="1" hangingPunct="1">
              <a:spcAft>
                <a:spcPts val="1200"/>
              </a:spcAft>
              <a:buFont typeface="Wingdings" panose="05000000000000000000" pitchFamily="2" charset="2"/>
              <a:buChar char="v"/>
            </a:pPr>
            <a:r>
              <a:rPr lang="en-US" altLang="en-US" sz="2400" smtClean="0"/>
              <a:t>The earliest items of U.S. postal stationery were envelopes. </a:t>
            </a:r>
          </a:p>
          <a:p>
            <a:pPr algn="just" eaLnBrk="1" hangingPunct="1">
              <a:buFont typeface="Wingdings" panose="05000000000000000000" pitchFamily="2" charset="2"/>
              <a:buChar char="v"/>
            </a:pPr>
            <a:r>
              <a:rPr lang="en-US" altLang="en-US" sz="2400" smtClean="0"/>
              <a:t>The other forms of U.S. postal stationery include: </a:t>
            </a:r>
          </a:p>
          <a:p>
            <a:pPr lvl="1" algn="just" eaLnBrk="1" hangingPunct="1">
              <a:buFont typeface="Wingdings" panose="05000000000000000000" pitchFamily="2" charset="2"/>
              <a:buChar char="v"/>
            </a:pPr>
            <a:r>
              <a:rPr lang="en-US" altLang="en-US" sz="2000" smtClean="0"/>
              <a:t>wrappers (newspaper bands), </a:t>
            </a:r>
          </a:p>
          <a:p>
            <a:pPr lvl="1" algn="just" eaLnBrk="1" hangingPunct="1">
              <a:buFont typeface="Wingdings" panose="05000000000000000000" pitchFamily="2" charset="2"/>
              <a:buChar char="v"/>
            </a:pPr>
            <a:r>
              <a:rPr lang="en-US" altLang="en-US" sz="2000" smtClean="0"/>
              <a:t>postcards, </a:t>
            </a:r>
          </a:p>
          <a:p>
            <a:pPr lvl="1" algn="just" eaLnBrk="1" hangingPunct="1">
              <a:buFont typeface="Wingdings" panose="05000000000000000000" pitchFamily="2" charset="2"/>
              <a:buChar char="v"/>
            </a:pPr>
            <a:r>
              <a:rPr lang="en-US" altLang="en-US" sz="2000" smtClean="0"/>
              <a:t>letter cards, and </a:t>
            </a:r>
          </a:p>
          <a:p>
            <a:pPr lvl="1" algn="just" eaLnBrk="1" hangingPunct="1">
              <a:spcAft>
                <a:spcPts val="1200"/>
              </a:spcAft>
              <a:buFont typeface="Wingdings" panose="05000000000000000000" pitchFamily="2" charset="2"/>
              <a:buChar char="v"/>
            </a:pPr>
            <a:r>
              <a:rPr lang="en-US" altLang="en-US" sz="2000" smtClean="0"/>
              <a:t>air letter sheets (aerograms)</a:t>
            </a:r>
          </a:p>
          <a:p>
            <a:pPr algn="just" eaLnBrk="1" hangingPunct="1">
              <a:buFont typeface="Wingdings" panose="05000000000000000000" pitchFamily="2" charset="2"/>
              <a:buChar char="v"/>
            </a:pPr>
            <a:r>
              <a:rPr lang="en-US" altLang="en-US" sz="2400" smtClean="0"/>
              <a:t>Other types of documents (such as registration envelopes and certificates of posting) bearing impressions of postage stamp designs have been produced by other countries.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smtClean="0">
                <a:solidFill>
                  <a:srgbClr val="002060"/>
                </a:solidFill>
              </a:rPr>
              <a:t>Introduction to U.S. Envelopes</a:t>
            </a:r>
          </a:p>
        </p:txBody>
      </p:sp>
      <p:sp>
        <p:nvSpPr>
          <p:cNvPr id="4099" name="Rectangle 3"/>
          <p:cNvSpPr>
            <a:spLocks noGrp="1" noChangeArrowheads="1"/>
          </p:cNvSpPr>
          <p:nvPr>
            <p:ph type="body" idx="1"/>
          </p:nvPr>
        </p:nvSpPr>
        <p:spPr>
          <a:xfrm>
            <a:off x="304800" y="1417638"/>
            <a:ext cx="8382000" cy="4449762"/>
          </a:xfrm>
        </p:spPr>
        <p:txBody>
          <a:bodyPr/>
          <a:lstStyle/>
          <a:p>
            <a:pPr algn="just" eaLnBrk="1" hangingPunct="1">
              <a:defRPr/>
            </a:pPr>
            <a:r>
              <a:rPr lang="en-US" altLang="en-US" sz="2400" dirty="0" smtClean="0"/>
              <a:t>The first American envelope was developed in 1839.</a:t>
            </a:r>
            <a:r>
              <a:rPr lang="en-US" sz="2400" dirty="0"/>
              <a:t> </a:t>
            </a:r>
            <a:endParaRPr lang="en-US" sz="2400" dirty="0" smtClean="0"/>
          </a:p>
          <a:p>
            <a:pPr lvl="1" algn="just" eaLnBrk="1" hangingPunct="1">
              <a:spcAft>
                <a:spcPts val="1200"/>
              </a:spcAft>
              <a:defRPr/>
            </a:pPr>
            <a:r>
              <a:rPr lang="en-US" sz="2000" dirty="0" smtClean="0"/>
              <a:t>Until </a:t>
            </a:r>
            <a:r>
              <a:rPr lang="en-US" sz="2000" dirty="0"/>
              <a:t>1847, postage was charged by the number of sheets </a:t>
            </a:r>
            <a:r>
              <a:rPr lang="en-US" sz="2000" dirty="0" smtClean="0"/>
              <a:t>as </a:t>
            </a:r>
            <a:r>
              <a:rPr lang="en-US" sz="2000" dirty="0"/>
              <a:t>well as the distance to be traveled</a:t>
            </a:r>
            <a:r>
              <a:rPr lang="en-US" sz="2000" dirty="0" smtClean="0"/>
              <a:t>. Thus use of an envelope doubled postage. This and paper shortages caused few envelopes to be used.</a:t>
            </a:r>
          </a:p>
          <a:p>
            <a:pPr algn="just" eaLnBrk="1" hangingPunct="1">
              <a:spcAft>
                <a:spcPts val="1200"/>
              </a:spcAft>
              <a:defRPr/>
            </a:pPr>
            <a:r>
              <a:rPr lang="en-US" altLang="en-US" sz="2400" dirty="0" smtClean="0"/>
              <a:t>The first U.S. Postal envelope was produced in 1853.</a:t>
            </a:r>
          </a:p>
          <a:p>
            <a:pPr algn="just" eaLnBrk="1" hangingPunct="1">
              <a:defRPr/>
            </a:pPr>
            <a:r>
              <a:rPr lang="en-US" altLang="en-US" sz="2400" dirty="0" smtClean="0"/>
              <a:t>Postal Stationery collecting encompasses the indicia (stamp) as well as the differing envelopes on which the stamp appears. </a:t>
            </a:r>
          </a:p>
          <a:p>
            <a:pPr lvl="1" algn="just" eaLnBrk="1" hangingPunct="1">
              <a:defRPr/>
            </a:pPr>
            <a:r>
              <a:rPr lang="en-US" altLang="en-US" sz="2000" dirty="0" smtClean="0"/>
              <a:t>attributes necessary to identify the envelope include size, knife, paper type, gum type, watermark and recycle logo.</a:t>
            </a:r>
          </a:p>
          <a:p>
            <a:pPr marL="0" indent="0" algn="just" eaLnBrk="1" hangingPunct="1">
              <a:buFontTx/>
              <a:buNone/>
              <a:defRPr/>
            </a:pPr>
            <a:endParaRPr lang="en-US" altLang="en-US"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sz="quarter"/>
          </p:nvPr>
        </p:nvSpPr>
        <p:spPr/>
        <p:txBody>
          <a:bodyPr/>
          <a:lstStyle/>
          <a:p>
            <a:r>
              <a:rPr lang="en-US" altLang="en-US" smtClean="0">
                <a:solidFill>
                  <a:srgbClr val="002060"/>
                </a:solidFill>
              </a:rPr>
              <a:t> Envelope Size</a:t>
            </a:r>
          </a:p>
        </p:txBody>
      </p:sp>
      <p:sp>
        <p:nvSpPr>
          <p:cNvPr id="8195" name="Content Placeholder 3"/>
          <p:cNvSpPr>
            <a:spLocks noGrp="1"/>
          </p:cNvSpPr>
          <p:nvPr>
            <p:ph sz="quarter" idx="2"/>
          </p:nvPr>
        </p:nvSpPr>
        <p:spPr>
          <a:xfrm>
            <a:off x="609600" y="1600200"/>
            <a:ext cx="8077200" cy="4419600"/>
          </a:xfrm>
        </p:spPr>
        <p:txBody>
          <a:bodyPr/>
          <a:lstStyle/>
          <a:p>
            <a:pPr marL="0" indent="0" algn="just">
              <a:spcAft>
                <a:spcPts val="600"/>
              </a:spcAft>
              <a:buFontTx/>
              <a:buNone/>
              <a:defRPr/>
            </a:pPr>
            <a:r>
              <a:rPr lang="en-US" altLang="en-US" sz="2400" dirty="0" smtClean="0"/>
              <a:t>About 25 sizes of U.S. stamped envelopes have been produced. The Postal Service now uses 3 basic sizes for modern envelopes – </a:t>
            </a:r>
          </a:p>
          <a:p>
            <a:pPr marL="914400" algn="just">
              <a:buFont typeface="Wingdings" panose="05000000000000000000" pitchFamily="2" charset="2"/>
              <a:buChar char="v"/>
              <a:defRPr/>
            </a:pPr>
            <a:r>
              <a:rPr lang="en-US" altLang="en-US" sz="2400" dirty="0" smtClean="0"/>
              <a:t>6¾ - 165 mm by 92 mm 	UPSS size 12</a:t>
            </a:r>
          </a:p>
          <a:p>
            <a:pPr marL="914400" algn="just">
              <a:buFont typeface="Wingdings" panose="05000000000000000000" pitchFamily="2" charset="2"/>
              <a:buChar char="v"/>
              <a:defRPr/>
            </a:pPr>
            <a:r>
              <a:rPr lang="en-US" altLang="en-US" sz="2400" dirty="0" smtClean="0"/>
              <a:t>9 – 225 by 98 mm 		UPSS size 21</a:t>
            </a:r>
          </a:p>
          <a:p>
            <a:pPr marL="914400" algn="just">
              <a:buFont typeface="Wingdings" panose="05000000000000000000" pitchFamily="2" charset="2"/>
              <a:buChar char="v"/>
              <a:defRPr/>
            </a:pPr>
            <a:r>
              <a:rPr lang="en-US" altLang="en-US" sz="2400" dirty="0" smtClean="0"/>
              <a:t>10 – 241 by 105 mm 	UPSS size 23</a:t>
            </a:r>
          </a:p>
          <a:p>
            <a:pPr marL="0" indent="0" algn="just">
              <a:buFontTx/>
              <a:buNone/>
              <a:defRPr/>
            </a:pPr>
            <a:endParaRPr lang="en-US" altLang="en-US" sz="2400" dirty="0" smtClean="0"/>
          </a:p>
          <a:p>
            <a:pPr marL="0" indent="0" algn="just">
              <a:buFontTx/>
              <a:buNone/>
              <a:defRPr/>
            </a:pPr>
            <a:r>
              <a:rPr lang="en-US" altLang="en-US" sz="2400" dirty="0" smtClean="0"/>
              <a:t>The </a:t>
            </a:r>
            <a:r>
              <a:rPr lang="en-US" altLang="en-US" sz="2400" dirty="0" err="1" smtClean="0"/>
              <a:t>UPSS</a:t>
            </a:r>
            <a:r>
              <a:rPr lang="en-US" altLang="en-US" sz="2400" dirty="0" smtClean="0"/>
              <a:t> has established a unique number for each size to allow comparison historically when the Post Office changed size designations.</a:t>
            </a:r>
          </a:p>
          <a:p>
            <a:pPr marL="0" indent="0" algn="just">
              <a:buFontTx/>
              <a:buNone/>
              <a:defRPr/>
            </a:pPr>
            <a:endParaRPr lang="en-US" altLang="en-US" sz="2400" dirty="0"/>
          </a:p>
          <a:p>
            <a:pPr marL="0" indent="0" algn="just">
              <a:buFontTx/>
              <a:buNone/>
              <a:defRPr/>
            </a:pPr>
            <a:endParaRPr lang="en-US" altLang="en-US" sz="24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sz="quarter"/>
          </p:nvPr>
        </p:nvSpPr>
        <p:spPr/>
        <p:txBody>
          <a:bodyPr/>
          <a:lstStyle/>
          <a:p>
            <a:r>
              <a:rPr lang="en-US" altLang="en-US" smtClean="0"/>
              <a:t> </a:t>
            </a:r>
            <a:r>
              <a:rPr lang="en-US" altLang="en-US" smtClean="0">
                <a:solidFill>
                  <a:srgbClr val="002060"/>
                </a:solidFill>
              </a:rPr>
              <a:t>Envelope Knife</a:t>
            </a:r>
          </a:p>
        </p:txBody>
      </p:sp>
      <p:sp>
        <p:nvSpPr>
          <p:cNvPr id="14339" name="Content Placeholder 5"/>
          <p:cNvSpPr>
            <a:spLocks noGrp="1"/>
          </p:cNvSpPr>
          <p:nvPr>
            <p:ph sz="quarter" idx="4"/>
          </p:nvPr>
        </p:nvSpPr>
        <p:spPr>
          <a:xfrm>
            <a:off x="457200" y="2092325"/>
            <a:ext cx="4648200" cy="1882775"/>
          </a:xfrm>
        </p:spPr>
        <p:txBody>
          <a:bodyPr/>
          <a:lstStyle/>
          <a:p>
            <a:pPr marL="0" indent="0" algn="just">
              <a:buFontTx/>
              <a:buNone/>
            </a:pPr>
            <a:r>
              <a:rPr lang="en-US" altLang="en-US" sz="2000" smtClean="0"/>
              <a:t>Originally, the knife was a cookie cutter type mold used to cut the actual blank envelope shape. The knife would be laid on a pile of sheets and cut around with a sharp knife in early years or pushed through the paper with a hydraulic press in later years.</a:t>
            </a:r>
          </a:p>
        </p:txBody>
      </p:sp>
      <p:sp>
        <p:nvSpPr>
          <p:cNvPr id="14340" name="Content Placeholder 1"/>
          <p:cNvSpPr>
            <a:spLocks noGrp="1"/>
          </p:cNvSpPr>
          <p:nvPr>
            <p:ph sz="quarter" idx="1"/>
          </p:nvPr>
        </p:nvSpPr>
        <p:spPr>
          <a:xfrm rot="10800000" flipH="1" flipV="1">
            <a:off x="679450" y="1247775"/>
            <a:ext cx="8077200" cy="609600"/>
          </a:xfrm>
        </p:spPr>
        <p:txBody>
          <a:bodyPr/>
          <a:lstStyle/>
          <a:p>
            <a:pPr marL="0" indent="0">
              <a:buFontTx/>
              <a:buNone/>
            </a:pPr>
            <a:r>
              <a:rPr lang="en-US" altLang="en-US" sz="2400" smtClean="0"/>
              <a:t>Knife is the overall shape of the envelope prior to folding</a:t>
            </a:r>
            <a:r>
              <a:rPr lang="en-US" altLang="en-US" smtClean="0"/>
              <a:t>. </a:t>
            </a:r>
          </a:p>
        </p:txBody>
      </p:sp>
      <p:pic>
        <p:nvPicPr>
          <p:cNvPr id="14341" name="Picture 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45150" y="1981200"/>
            <a:ext cx="2362200"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TextBox 3"/>
          <p:cNvSpPr txBox="1">
            <a:spLocks noChangeArrowheads="1"/>
          </p:cNvSpPr>
          <p:nvPr/>
        </p:nvSpPr>
        <p:spPr bwMode="auto">
          <a:xfrm>
            <a:off x="1092200" y="4772025"/>
            <a:ext cx="4165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n-US" altLang="en-US" sz="2000"/>
              <a:t>Now envelopes are cut from paper rolls by rotary knives.  However, the term is still used to refer to the shape prior to folding.</a:t>
            </a:r>
          </a:p>
        </p:txBody>
      </p:sp>
      <p:pic>
        <p:nvPicPr>
          <p:cNvPr id="14343"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3657600"/>
            <a:ext cx="3041650" cy="304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smtClean="0">
                <a:solidFill>
                  <a:srgbClr val="002060"/>
                </a:solidFill>
              </a:rPr>
              <a:t>Modern Envelope Knives</a:t>
            </a:r>
          </a:p>
        </p:txBody>
      </p:sp>
      <p:sp>
        <p:nvSpPr>
          <p:cNvPr id="16387" name="TextBox 3"/>
          <p:cNvSpPr txBox="1">
            <a:spLocks noChangeArrowheads="1"/>
          </p:cNvSpPr>
          <p:nvPr/>
        </p:nvSpPr>
        <p:spPr bwMode="auto">
          <a:xfrm>
            <a:off x="1066800" y="5849938"/>
            <a:ext cx="1828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800"/>
              <a:t>Knife 69 </a:t>
            </a:r>
          </a:p>
          <a:p>
            <a:pPr algn="ctr">
              <a:spcBef>
                <a:spcPct val="0"/>
              </a:spcBef>
              <a:buFontTx/>
              <a:buNone/>
            </a:pPr>
            <a:r>
              <a:rPr lang="en-US" altLang="en-US" sz="1800"/>
              <a:t>(with window)</a:t>
            </a:r>
          </a:p>
        </p:txBody>
      </p:sp>
      <p:sp>
        <p:nvSpPr>
          <p:cNvPr id="16388" name="TextBox 6"/>
          <p:cNvSpPr txBox="1">
            <a:spLocks noChangeArrowheads="1"/>
          </p:cNvSpPr>
          <p:nvPr/>
        </p:nvSpPr>
        <p:spPr bwMode="auto">
          <a:xfrm>
            <a:off x="5257800" y="5621338"/>
            <a:ext cx="2667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800"/>
              <a:t>Knife 70</a:t>
            </a:r>
          </a:p>
          <a:p>
            <a:pPr algn="ctr">
              <a:spcBef>
                <a:spcPct val="0"/>
              </a:spcBef>
              <a:buFontTx/>
              <a:buNone/>
            </a:pPr>
            <a:r>
              <a:rPr lang="en-US" altLang="en-US" sz="1800"/>
              <a:t> (plain front)</a:t>
            </a:r>
          </a:p>
        </p:txBody>
      </p:sp>
      <p:sp>
        <p:nvSpPr>
          <p:cNvPr id="16389" name="TextBox 7"/>
          <p:cNvSpPr txBox="1">
            <a:spLocks noChangeArrowheads="1"/>
          </p:cNvSpPr>
          <p:nvPr/>
        </p:nvSpPr>
        <p:spPr bwMode="auto">
          <a:xfrm>
            <a:off x="3195638" y="1582738"/>
            <a:ext cx="9953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400"/>
              <a:t>Top Flap</a:t>
            </a:r>
          </a:p>
        </p:txBody>
      </p:sp>
      <p:sp>
        <p:nvSpPr>
          <p:cNvPr id="16390" name="TextBox 14"/>
          <p:cNvSpPr txBox="1">
            <a:spLocks noChangeArrowheads="1"/>
          </p:cNvSpPr>
          <p:nvPr/>
        </p:nvSpPr>
        <p:spPr bwMode="auto">
          <a:xfrm>
            <a:off x="3200400" y="5029200"/>
            <a:ext cx="1295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400"/>
              <a:t>Bottom Flap</a:t>
            </a:r>
          </a:p>
        </p:txBody>
      </p:sp>
      <p:sp>
        <p:nvSpPr>
          <p:cNvPr id="16391" name="TextBox 25"/>
          <p:cNvSpPr txBox="1">
            <a:spLocks noChangeArrowheads="1"/>
          </p:cNvSpPr>
          <p:nvPr/>
        </p:nvSpPr>
        <p:spPr bwMode="auto">
          <a:xfrm>
            <a:off x="3532188" y="2543175"/>
            <a:ext cx="12954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400"/>
              <a:t>Right Flap</a:t>
            </a:r>
          </a:p>
        </p:txBody>
      </p:sp>
      <p:sp>
        <p:nvSpPr>
          <p:cNvPr id="16392" name="TextBox 26"/>
          <p:cNvSpPr txBox="1">
            <a:spLocks noChangeArrowheads="1"/>
          </p:cNvSpPr>
          <p:nvPr/>
        </p:nvSpPr>
        <p:spPr bwMode="auto">
          <a:xfrm>
            <a:off x="7696200" y="1658938"/>
            <a:ext cx="1295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400"/>
              <a:t>Left Flap</a:t>
            </a:r>
          </a:p>
        </p:txBody>
      </p:sp>
      <p:pic>
        <p:nvPicPr>
          <p:cNvPr id="1639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6763" y="2263775"/>
            <a:ext cx="2508250"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p:nvPr/>
        </p:nvCxnSpPr>
        <p:spPr>
          <a:xfrm flipH="1">
            <a:off x="1600200" y="1844675"/>
            <a:ext cx="1671638" cy="1279525"/>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6" name="Straight Arrow Connector 5"/>
          <p:cNvCxnSpPr/>
          <p:nvPr/>
        </p:nvCxnSpPr>
        <p:spPr>
          <a:xfrm flipH="1" flipV="1">
            <a:off x="2819400" y="4208463"/>
            <a:ext cx="688975" cy="896937"/>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
        <p:nvSpPr>
          <p:cNvPr id="16396" name="TextBox 14"/>
          <p:cNvSpPr txBox="1">
            <a:spLocks noChangeArrowheads="1"/>
          </p:cNvSpPr>
          <p:nvPr/>
        </p:nvSpPr>
        <p:spPr bwMode="auto">
          <a:xfrm>
            <a:off x="3276600" y="5697538"/>
            <a:ext cx="1295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400"/>
              <a:t>Left Flap</a:t>
            </a:r>
          </a:p>
        </p:txBody>
      </p:sp>
      <p:cxnSp>
        <p:nvCxnSpPr>
          <p:cNvPr id="9" name="Straight Arrow Connector 8"/>
          <p:cNvCxnSpPr/>
          <p:nvPr/>
        </p:nvCxnSpPr>
        <p:spPr>
          <a:xfrm flipH="1" flipV="1">
            <a:off x="1447800" y="5046663"/>
            <a:ext cx="2060575" cy="668337"/>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pic>
        <p:nvPicPr>
          <p:cNvPr id="16398"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35500" y="2179638"/>
            <a:ext cx="3206750" cy="338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p:cNvCxnSpPr/>
          <p:nvPr/>
        </p:nvCxnSpPr>
        <p:spPr>
          <a:xfrm flipH="1">
            <a:off x="7696200" y="1905000"/>
            <a:ext cx="533400" cy="91440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9" name="Straight Arrow Connector 18"/>
          <p:cNvCxnSpPr/>
          <p:nvPr/>
        </p:nvCxnSpPr>
        <p:spPr>
          <a:xfrm>
            <a:off x="4029075" y="1658938"/>
            <a:ext cx="1381125" cy="627062"/>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21" name="Straight Arrow Connector 20"/>
          <p:cNvCxnSpPr/>
          <p:nvPr/>
        </p:nvCxnSpPr>
        <p:spPr>
          <a:xfrm flipV="1">
            <a:off x="4248150" y="4665663"/>
            <a:ext cx="1314450" cy="422275"/>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31" name="Straight Arrow Connector 30"/>
          <p:cNvCxnSpPr>
            <a:stCxn id="16391" idx="2"/>
          </p:cNvCxnSpPr>
          <p:nvPr/>
        </p:nvCxnSpPr>
        <p:spPr>
          <a:xfrm flipH="1">
            <a:off x="2770188" y="2849563"/>
            <a:ext cx="1409700" cy="5715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152400"/>
            <a:ext cx="8229600" cy="1143000"/>
          </a:xfrm>
        </p:spPr>
        <p:txBody>
          <a:bodyPr/>
          <a:lstStyle/>
          <a:p>
            <a:r>
              <a:rPr lang="en-US" altLang="en-US" smtClean="0">
                <a:solidFill>
                  <a:srgbClr val="002060"/>
                </a:solidFill>
              </a:rPr>
              <a:t>Envelope Paper</a:t>
            </a:r>
          </a:p>
        </p:txBody>
      </p:sp>
      <p:sp>
        <p:nvSpPr>
          <p:cNvPr id="18435" name="TextBox 2"/>
          <p:cNvSpPr txBox="1">
            <a:spLocks noChangeArrowheads="1"/>
          </p:cNvSpPr>
          <p:nvPr/>
        </p:nvSpPr>
        <p:spPr bwMode="auto">
          <a:xfrm>
            <a:off x="674688" y="1177925"/>
            <a:ext cx="7696200"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spcAft>
                <a:spcPts val="600"/>
              </a:spcAft>
              <a:buFontTx/>
              <a:buNone/>
            </a:pPr>
            <a:r>
              <a:rPr lang="en-US" altLang="en-US" sz="2000"/>
              <a:t>Two basic types of paper – </a:t>
            </a:r>
            <a:r>
              <a:rPr lang="en-US" altLang="en-US" sz="2000">
                <a:solidFill>
                  <a:schemeClr val="accent2"/>
                </a:solidFill>
                <a:latin typeface="Arial Rounded MT Bold" panose="020F0704030504030204" pitchFamily="34" charset="0"/>
              </a:rPr>
              <a:t>Laid</a:t>
            </a:r>
            <a:r>
              <a:rPr lang="en-US" altLang="en-US" sz="2000"/>
              <a:t> and </a:t>
            </a:r>
            <a:r>
              <a:rPr lang="en-US" altLang="en-US" sz="2000">
                <a:solidFill>
                  <a:schemeClr val="accent2"/>
                </a:solidFill>
                <a:latin typeface="Arial Rounded MT Bold" panose="020F0704030504030204" pitchFamily="34" charset="0"/>
              </a:rPr>
              <a:t>Wove</a:t>
            </a:r>
            <a:r>
              <a:rPr lang="en-US" altLang="en-US" sz="2000"/>
              <a:t> – have been used to U.S. produce envelopes.</a:t>
            </a:r>
          </a:p>
          <a:p>
            <a:pPr algn="just">
              <a:spcBef>
                <a:spcPct val="0"/>
              </a:spcBef>
              <a:buFontTx/>
              <a:buNone/>
            </a:pPr>
            <a:r>
              <a:rPr lang="en-US" altLang="en-US" sz="2000"/>
              <a:t>Paper is manufactured by placing a paper mash thinly on a woven wire mesh. Water is removed and the paper is dried. </a:t>
            </a:r>
          </a:p>
        </p:txBody>
      </p:sp>
      <p:sp>
        <p:nvSpPr>
          <p:cNvPr id="18436" name="TextBox 4"/>
          <p:cNvSpPr txBox="1">
            <a:spLocks noChangeArrowheads="1"/>
          </p:cNvSpPr>
          <p:nvPr/>
        </p:nvSpPr>
        <p:spPr bwMode="auto">
          <a:xfrm>
            <a:off x="5486400" y="4448175"/>
            <a:ext cx="1371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200"/>
              <a:t>Horizontally Laid</a:t>
            </a:r>
          </a:p>
        </p:txBody>
      </p:sp>
      <p:sp>
        <p:nvSpPr>
          <p:cNvPr id="18437" name="TextBox 6"/>
          <p:cNvSpPr txBox="1">
            <a:spLocks noChangeArrowheads="1"/>
          </p:cNvSpPr>
          <p:nvPr/>
        </p:nvSpPr>
        <p:spPr bwMode="auto">
          <a:xfrm>
            <a:off x="7086600" y="4448175"/>
            <a:ext cx="1295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200"/>
              <a:t>Diagonally Laid</a:t>
            </a:r>
          </a:p>
        </p:txBody>
      </p:sp>
      <p:sp>
        <p:nvSpPr>
          <p:cNvPr id="18438" name="TextBox 7"/>
          <p:cNvSpPr txBox="1">
            <a:spLocks noChangeArrowheads="1"/>
          </p:cNvSpPr>
          <p:nvPr/>
        </p:nvSpPr>
        <p:spPr bwMode="auto">
          <a:xfrm>
            <a:off x="457200" y="6200775"/>
            <a:ext cx="11366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200"/>
              <a:t>Wove Paper</a:t>
            </a:r>
          </a:p>
        </p:txBody>
      </p:sp>
      <p:pic>
        <p:nvPicPr>
          <p:cNvPr id="1843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7750" y="3170238"/>
            <a:ext cx="603250" cy="124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688" y="4876800"/>
            <a:ext cx="6318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3170238"/>
            <a:ext cx="609600" cy="124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2" name="TextBox 1"/>
          <p:cNvSpPr txBox="1">
            <a:spLocks noChangeArrowheads="1"/>
          </p:cNvSpPr>
          <p:nvPr/>
        </p:nvSpPr>
        <p:spPr bwMode="auto">
          <a:xfrm>
            <a:off x="804863" y="2968625"/>
            <a:ext cx="48339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n-US" altLang="en-US" sz="1800">
                <a:solidFill>
                  <a:schemeClr val="accent2"/>
                </a:solidFill>
                <a:latin typeface="Arial Rounded MT Bold" panose="020F0704030504030204" pitchFamily="34" charset="0"/>
              </a:rPr>
              <a:t>Laid paper </a:t>
            </a:r>
            <a:r>
              <a:rPr lang="en-US" altLang="en-US" sz="1800"/>
              <a:t>shows a watermark of parallel lines close together when held to a light. The lines may either be horizontal, vertical or diagonally.</a:t>
            </a:r>
          </a:p>
        </p:txBody>
      </p:sp>
      <p:sp>
        <p:nvSpPr>
          <p:cNvPr id="18443" name="TextBox 3"/>
          <p:cNvSpPr txBox="1">
            <a:spLocks noChangeArrowheads="1"/>
          </p:cNvSpPr>
          <p:nvPr/>
        </p:nvSpPr>
        <p:spPr bwMode="auto">
          <a:xfrm>
            <a:off x="1752600" y="4933950"/>
            <a:ext cx="68580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n-US" altLang="en-US" sz="1800">
                <a:solidFill>
                  <a:schemeClr val="accent2"/>
                </a:solidFill>
                <a:latin typeface="Arial Rounded MT Bold" panose="020F0704030504030204" pitchFamily="34" charset="0"/>
              </a:rPr>
              <a:t>Wove paper </a:t>
            </a:r>
            <a:r>
              <a:rPr lang="en-US" altLang="en-US" sz="1800"/>
              <a:t>is similarly produced however the wires of the mesh are interwoven much like a screen. This paper has a mottled appearance and was produced as both standard or extra quality paper which can be differentiated by either weight or thickness.</a:t>
            </a:r>
          </a:p>
          <a:p>
            <a:pPr>
              <a:spcBef>
                <a:spcPct val="0"/>
              </a:spcBef>
              <a:buFontTx/>
              <a:buNone/>
            </a:pPr>
            <a:r>
              <a:rPr lang="en-US" altLang="en-US" sz="1800"/>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sz="quarter"/>
          </p:nvPr>
        </p:nvSpPr>
        <p:spPr/>
        <p:txBody>
          <a:bodyPr/>
          <a:lstStyle/>
          <a:p>
            <a:r>
              <a:rPr lang="en-US" altLang="en-US" smtClean="0">
                <a:solidFill>
                  <a:srgbClr val="002060"/>
                </a:solidFill>
              </a:rPr>
              <a:t>Watermarks</a:t>
            </a:r>
          </a:p>
        </p:txBody>
      </p:sp>
      <p:sp>
        <p:nvSpPr>
          <p:cNvPr id="20483" name="Content Placeholder 7"/>
          <p:cNvSpPr>
            <a:spLocks noGrp="1"/>
          </p:cNvSpPr>
          <p:nvPr>
            <p:ph sz="quarter" idx="2"/>
          </p:nvPr>
        </p:nvSpPr>
        <p:spPr>
          <a:xfrm>
            <a:off x="3581400" y="1687513"/>
            <a:ext cx="5105400" cy="4297362"/>
          </a:xfrm>
        </p:spPr>
        <p:txBody>
          <a:bodyPr/>
          <a:lstStyle/>
          <a:p>
            <a:pPr marL="0" indent="0" algn="just">
              <a:spcAft>
                <a:spcPts val="1200"/>
              </a:spcAft>
              <a:buFontTx/>
              <a:buNone/>
            </a:pPr>
            <a:r>
              <a:rPr lang="en-US" altLang="en-US" sz="2000" smtClean="0"/>
              <a:t>Watermarks are impressions made when paper is manufactured as a security device and are visible as lighter areas when paper is held to a light. </a:t>
            </a:r>
          </a:p>
          <a:p>
            <a:pPr marL="0" indent="0" algn="just">
              <a:spcAft>
                <a:spcPts val="1200"/>
              </a:spcAft>
              <a:buFontTx/>
              <a:buNone/>
            </a:pPr>
            <a:r>
              <a:rPr lang="en-US" altLang="en-US" sz="2000" smtClean="0"/>
              <a:t>Watermarks were produced by soldering bent wires onto a mesh cylinder. Then the paper mash was applied and the raised areas of the cylinder transferred to the paper as thinner areas. </a:t>
            </a:r>
          </a:p>
          <a:p>
            <a:pPr marL="0" indent="0" algn="just">
              <a:spcAft>
                <a:spcPts val="1200"/>
              </a:spcAft>
              <a:buFontTx/>
              <a:buNone/>
            </a:pPr>
            <a:r>
              <a:rPr lang="en-US" altLang="en-US" sz="2000" smtClean="0"/>
              <a:t>Watermark designs changed with each new envelope contract in the U.S. until 1961. </a:t>
            </a:r>
          </a:p>
          <a:p>
            <a:pPr marL="0" indent="0" algn="just">
              <a:spcAft>
                <a:spcPts val="1200"/>
              </a:spcAft>
              <a:buFontTx/>
              <a:buNone/>
            </a:pPr>
            <a:r>
              <a:rPr lang="en-US" altLang="en-US" sz="2000" smtClean="0"/>
              <a:t>Use of watermarked paper ceased with the introduction of recycled paper in the 1990s.</a:t>
            </a:r>
          </a:p>
        </p:txBody>
      </p:sp>
      <p:pic>
        <p:nvPicPr>
          <p:cNvPr id="20484" name="Content Placeholder 11"/>
          <p:cNvPicPr>
            <a:picLocks noGrp="1" noChangeAspect="1"/>
          </p:cNvPicPr>
          <p:nvPr>
            <p:ph sz="quarter" idx="4"/>
          </p:nvPr>
        </p:nvPicPr>
        <p:blipFill>
          <a:blip r:embed="rId3">
            <a:extLst>
              <a:ext uri="{28A0092B-C50C-407E-A947-70E740481C1C}">
                <a14:useLocalDpi xmlns:a14="http://schemas.microsoft.com/office/drawing/2010/main" val="0"/>
              </a:ext>
            </a:extLst>
          </a:blip>
          <a:srcRect/>
          <a:stretch>
            <a:fillRect/>
          </a:stretch>
        </p:blipFill>
        <p:spPr>
          <a:xfrm>
            <a:off x="1276350" y="4741863"/>
            <a:ext cx="1257300" cy="1381125"/>
          </a:xfrm>
        </p:spPr>
      </p:pic>
      <p:pic>
        <p:nvPicPr>
          <p:cNvPr id="20485" name="Content Placeholder 6"/>
          <p:cNvPicPr>
            <a:picLocks noGrp="1" noChangeAspect="1"/>
          </p:cNvPicPr>
          <p:nvPr>
            <p:ph sz="quarter" idx="1"/>
          </p:nvPr>
        </p:nvPicPr>
        <p:blipFill>
          <a:blip r:embed="rId4">
            <a:extLst>
              <a:ext uri="{28A0092B-C50C-407E-A947-70E740481C1C}">
                <a14:useLocalDpi xmlns:a14="http://schemas.microsoft.com/office/drawing/2010/main" val="0"/>
              </a:ext>
            </a:extLst>
          </a:blip>
          <a:srcRect/>
          <a:stretch>
            <a:fillRect/>
          </a:stretch>
        </p:blipFill>
        <p:spPr>
          <a:xfrm>
            <a:off x="1422400" y="1509713"/>
            <a:ext cx="1117600" cy="1447800"/>
          </a:xfrm>
        </p:spPr>
      </p:pic>
      <p:pic>
        <p:nvPicPr>
          <p:cNvPr id="20486" name="Content Placeholder 7"/>
          <p:cNvPicPr>
            <a:picLocks noGrp="1" noChangeAspect="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533400" y="3308350"/>
            <a:ext cx="3048000" cy="1055688"/>
          </a:xfrm>
        </p:spPr>
      </p:pic>
      <p:sp>
        <p:nvSpPr>
          <p:cNvPr id="20487" name="TextBox 9"/>
          <p:cNvSpPr txBox="1">
            <a:spLocks noChangeArrowheads="1"/>
          </p:cNvSpPr>
          <p:nvPr/>
        </p:nvSpPr>
        <p:spPr bwMode="auto">
          <a:xfrm>
            <a:off x="914400" y="2979738"/>
            <a:ext cx="1981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200"/>
              <a:t>Watermark 30</a:t>
            </a:r>
          </a:p>
        </p:txBody>
      </p:sp>
      <p:sp>
        <p:nvSpPr>
          <p:cNvPr id="20488" name="TextBox 16"/>
          <p:cNvSpPr txBox="1">
            <a:spLocks noChangeArrowheads="1"/>
          </p:cNvSpPr>
          <p:nvPr/>
        </p:nvSpPr>
        <p:spPr bwMode="auto">
          <a:xfrm>
            <a:off x="990600" y="4414838"/>
            <a:ext cx="1981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200"/>
              <a:t>Watermark 48</a:t>
            </a:r>
          </a:p>
        </p:txBody>
      </p:sp>
      <p:sp>
        <p:nvSpPr>
          <p:cNvPr id="20489" name="TextBox 20"/>
          <p:cNvSpPr txBox="1">
            <a:spLocks noChangeArrowheads="1"/>
          </p:cNvSpPr>
          <p:nvPr/>
        </p:nvSpPr>
        <p:spPr bwMode="auto">
          <a:xfrm>
            <a:off x="1212850" y="6175375"/>
            <a:ext cx="1320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200"/>
              <a:t>Watermark 51</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sz="quarter"/>
          </p:nvPr>
        </p:nvSpPr>
        <p:spPr>
          <a:xfrm>
            <a:off x="457200" y="228600"/>
            <a:ext cx="8229600" cy="1143000"/>
          </a:xfrm>
        </p:spPr>
        <p:txBody>
          <a:bodyPr/>
          <a:lstStyle/>
          <a:p>
            <a:r>
              <a:rPr lang="en-US" altLang="en-US" smtClean="0">
                <a:solidFill>
                  <a:srgbClr val="002060"/>
                </a:solidFill>
              </a:rPr>
              <a:t>Paper Color</a:t>
            </a:r>
          </a:p>
        </p:txBody>
      </p:sp>
      <p:sp>
        <p:nvSpPr>
          <p:cNvPr id="22531" name="Content Placeholder 5"/>
          <p:cNvSpPr>
            <a:spLocks noGrp="1"/>
          </p:cNvSpPr>
          <p:nvPr>
            <p:ph sz="quarter" idx="4"/>
          </p:nvPr>
        </p:nvSpPr>
        <p:spPr>
          <a:xfrm>
            <a:off x="4648200" y="4495800"/>
            <a:ext cx="4038600" cy="1600200"/>
          </a:xfrm>
        </p:spPr>
        <p:txBody>
          <a:bodyPr/>
          <a:lstStyle/>
          <a:p>
            <a:pPr marL="0" indent="0" algn="just">
              <a:buFontTx/>
              <a:buNone/>
            </a:pPr>
            <a:r>
              <a:rPr lang="en-US" altLang="en-US" sz="2000" smtClean="0"/>
              <a:t>A color chart is shown on the next slide that can assist in the identification of the various envelopes used with the different colored paper.</a:t>
            </a:r>
          </a:p>
        </p:txBody>
      </p:sp>
      <p:sp>
        <p:nvSpPr>
          <p:cNvPr id="2" name="TextBox 1"/>
          <p:cNvSpPr txBox="1"/>
          <p:nvPr/>
        </p:nvSpPr>
        <p:spPr>
          <a:xfrm>
            <a:off x="457200" y="1206500"/>
            <a:ext cx="8229600" cy="1570038"/>
          </a:xfrm>
          <a:prstGeom prst="rect">
            <a:avLst/>
          </a:prstGeom>
          <a:noFill/>
        </p:spPr>
        <p:txBody>
          <a:bodyPr>
            <a:spAutoFit/>
          </a:bodyPr>
          <a:lstStyle/>
          <a:p>
            <a:pPr>
              <a:defRPr/>
            </a:pPr>
            <a:r>
              <a:rPr lang="en-US" altLang="en-US" sz="2400" kern="0" dirty="0">
                <a:solidFill>
                  <a:srgbClr val="000000"/>
                </a:solidFill>
                <a:latin typeface="Arial"/>
              </a:rPr>
              <a:t>Envelope paper colors varied throughout production. They include white, amber, oriental buff, fawn, blue and manila. Manila is a paper type more than a color, is cheap and of low quality.</a:t>
            </a:r>
            <a:endParaRPr lang="en-US" sz="2000" dirty="0"/>
          </a:p>
        </p:txBody>
      </p:sp>
      <p:pic>
        <p:nvPicPr>
          <p:cNvPr id="22533" name="Content Placeholder 11" descr="E:\Envelope Scans\1374-1472 Hartfords\1374a-14-7-34.jpg"/>
          <p:cNvPicPr>
            <a:picLocks noGrp="1"/>
          </p:cNvPicPr>
          <p:nvPr>
            <p:ph sz="quarter" idx="1"/>
          </p:nvPr>
        </p:nvPicPr>
        <p:blipFill>
          <a:blip r:embed="rId3">
            <a:extLst>
              <a:ext uri="{28A0092B-C50C-407E-A947-70E740481C1C}">
                <a14:useLocalDpi xmlns:a14="http://schemas.microsoft.com/office/drawing/2010/main" val="0"/>
              </a:ext>
            </a:extLst>
          </a:blip>
          <a:srcRect r="82848" b="73593"/>
          <a:stretch>
            <a:fillRect/>
          </a:stretch>
        </p:blipFill>
        <p:spPr>
          <a:xfrm>
            <a:off x="1058863" y="2881313"/>
            <a:ext cx="846137" cy="776287"/>
          </a:xfrm>
        </p:spPr>
      </p:pic>
      <p:pic>
        <p:nvPicPr>
          <p:cNvPr id="22534" name="Picture 12" descr="C:\Users\Dave\Desktop\1404-14-7-34.jpg"/>
          <p:cNvPicPr>
            <a:picLocks noChangeAspect="1" noChangeArrowheads="1"/>
          </p:cNvPicPr>
          <p:nvPr/>
        </p:nvPicPr>
        <p:blipFill>
          <a:blip r:embed="rId4">
            <a:extLst>
              <a:ext uri="{28A0092B-C50C-407E-A947-70E740481C1C}">
                <a14:useLocalDpi xmlns:a14="http://schemas.microsoft.com/office/drawing/2010/main" val="0"/>
              </a:ext>
            </a:extLst>
          </a:blip>
          <a:srcRect r="82870" b="73248"/>
          <a:stretch>
            <a:fillRect/>
          </a:stretch>
        </p:blipFill>
        <p:spPr bwMode="auto">
          <a:xfrm>
            <a:off x="2743200" y="2881313"/>
            <a:ext cx="838200" cy="7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Content Placeholder 13" descr="E:\Envelope Scans\1-1373, PD, PS and WD 19th Century\810-7-7-31.jpg"/>
          <p:cNvPicPr>
            <a:picLocks noGrp="1"/>
          </p:cNvPicPr>
          <p:nvPr>
            <p:ph sz="quarter" idx="2"/>
          </p:nvPr>
        </p:nvPicPr>
        <p:blipFill>
          <a:blip r:embed="rId5">
            <a:extLst>
              <a:ext uri="{28A0092B-C50C-407E-A947-70E740481C1C}">
                <a14:useLocalDpi xmlns:a14="http://schemas.microsoft.com/office/drawing/2010/main" val="0"/>
              </a:ext>
            </a:extLst>
          </a:blip>
          <a:srcRect t="33276" r="82870" b="37656"/>
          <a:stretch>
            <a:fillRect/>
          </a:stretch>
        </p:blipFill>
        <p:spPr>
          <a:xfrm>
            <a:off x="5243513" y="2890838"/>
            <a:ext cx="852487" cy="842962"/>
          </a:xfrm>
        </p:spPr>
      </p:pic>
      <p:pic>
        <p:nvPicPr>
          <p:cNvPr id="22536" name="Picture 14" descr="E:\Envelope Scans\1-1373, PD, PS and WD 19th Century\439-5-6-19.jpg"/>
          <p:cNvPicPr>
            <a:picLocks noChangeAspect="1" noChangeArrowheads="1"/>
          </p:cNvPicPr>
          <p:nvPr/>
        </p:nvPicPr>
        <p:blipFill>
          <a:blip r:embed="rId6">
            <a:extLst>
              <a:ext uri="{28A0092B-C50C-407E-A947-70E740481C1C}">
                <a14:useLocalDpi xmlns:a14="http://schemas.microsoft.com/office/drawing/2010/main" val="0"/>
              </a:ext>
            </a:extLst>
          </a:blip>
          <a:srcRect t="25020" r="82883" b="45438"/>
          <a:stretch>
            <a:fillRect/>
          </a:stretch>
        </p:blipFill>
        <p:spPr bwMode="auto">
          <a:xfrm>
            <a:off x="6832600" y="2890838"/>
            <a:ext cx="863600" cy="84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Content Placeholder 15" descr="E:\Envelope Scans\1-1373, PD, PS and WD 19th Century\347-5-8-38.jpg"/>
          <p:cNvPicPr>
            <a:picLocks noGrp="1"/>
          </p:cNvPicPr>
          <p:nvPr>
            <p:ph sz="quarter" idx="3"/>
          </p:nvPr>
        </p:nvPicPr>
        <p:blipFill>
          <a:blip r:embed="rId7">
            <a:extLst>
              <a:ext uri="{28A0092B-C50C-407E-A947-70E740481C1C}">
                <a14:useLocalDpi xmlns:a14="http://schemas.microsoft.com/office/drawing/2010/main" val="0"/>
              </a:ext>
            </a:extLst>
          </a:blip>
          <a:srcRect r="82874" b="70522"/>
          <a:stretch>
            <a:fillRect/>
          </a:stretch>
        </p:blipFill>
        <p:spPr>
          <a:xfrm>
            <a:off x="990600" y="4530725"/>
            <a:ext cx="914400" cy="879475"/>
          </a:xfrm>
        </p:spPr>
      </p:pic>
      <p:pic>
        <p:nvPicPr>
          <p:cNvPr id="22538" name="Picture 16" descr="E:\Envelope Scans\1-1373, PD, PS and WD 19th Century\286-7-7-31u.jpg"/>
          <p:cNvPicPr>
            <a:picLocks noChangeAspect="1" noChangeArrowheads="1"/>
          </p:cNvPicPr>
          <p:nvPr/>
        </p:nvPicPr>
        <p:blipFill>
          <a:blip r:embed="rId8">
            <a:extLst>
              <a:ext uri="{28A0092B-C50C-407E-A947-70E740481C1C}">
                <a14:useLocalDpi xmlns:a14="http://schemas.microsoft.com/office/drawing/2010/main" val="0"/>
              </a:ext>
            </a:extLst>
          </a:blip>
          <a:srcRect t="2" r="82869" b="72160"/>
          <a:stretch>
            <a:fillRect/>
          </a:stretch>
        </p:blipFill>
        <p:spPr bwMode="auto">
          <a:xfrm>
            <a:off x="2716213" y="4572000"/>
            <a:ext cx="865187"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9" name="TextBox 4"/>
          <p:cNvSpPr txBox="1">
            <a:spLocks noChangeArrowheads="1"/>
          </p:cNvSpPr>
          <p:nvPr/>
        </p:nvSpPr>
        <p:spPr bwMode="auto">
          <a:xfrm>
            <a:off x="1058863" y="3762375"/>
            <a:ext cx="8461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200"/>
              <a:t>White</a:t>
            </a:r>
          </a:p>
        </p:txBody>
      </p:sp>
      <p:sp>
        <p:nvSpPr>
          <p:cNvPr id="22540" name="TextBox 18"/>
          <p:cNvSpPr txBox="1">
            <a:spLocks noChangeArrowheads="1"/>
          </p:cNvSpPr>
          <p:nvPr/>
        </p:nvSpPr>
        <p:spPr bwMode="auto">
          <a:xfrm>
            <a:off x="2735263" y="3838575"/>
            <a:ext cx="8461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200"/>
              <a:t>Amber</a:t>
            </a:r>
          </a:p>
        </p:txBody>
      </p:sp>
      <p:sp>
        <p:nvSpPr>
          <p:cNvPr id="22541" name="TextBox 19"/>
          <p:cNvSpPr txBox="1">
            <a:spLocks noChangeArrowheads="1"/>
          </p:cNvSpPr>
          <p:nvPr/>
        </p:nvSpPr>
        <p:spPr bwMode="auto">
          <a:xfrm>
            <a:off x="5249863" y="3881438"/>
            <a:ext cx="8461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200"/>
              <a:t>Oriental Buff</a:t>
            </a:r>
          </a:p>
        </p:txBody>
      </p:sp>
      <p:sp>
        <p:nvSpPr>
          <p:cNvPr id="22542" name="TextBox 20"/>
          <p:cNvSpPr txBox="1">
            <a:spLocks noChangeArrowheads="1"/>
          </p:cNvSpPr>
          <p:nvPr/>
        </p:nvSpPr>
        <p:spPr bwMode="auto">
          <a:xfrm>
            <a:off x="6850063" y="3838575"/>
            <a:ext cx="8461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200"/>
              <a:t>Fawn</a:t>
            </a:r>
          </a:p>
        </p:txBody>
      </p:sp>
      <p:sp>
        <p:nvSpPr>
          <p:cNvPr id="22543" name="TextBox 21"/>
          <p:cNvSpPr txBox="1">
            <a:spLocks noChangeArrowheads="1"/>
          </p:cNvSpPr>
          <p:nvPr/>
        </p:nvSpPr>
        <p:spPr bwMode="auto">
          <a:xfrm>
            <a:off x="1058863" y="5514975"/>
            <a:ext cx="8461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200"/>
              <a:t>Blue</a:t>
            </a:r>
          </a:p>
        </p:txBody>
      </p:sp>
      <p:sp>
        <p:nvSpPr>
          <p:cNvPr id="22544" name="TextBox 22"/>
          <p:cNvSpPr txBox="1">
            <a:spLocks noChangeArrowheads="1"/>
          </p:cNvSpPr>
          <p:nvPr/>
        </p:nvSpPr>
        <p:spPr bwMode="auto">
          <a:xfrm>
            <a:off x="2743200" y="5514975"/>
            <a:ext cx="846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200"/>
              <a:t>Manila</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solidFill>
                  <a:srgbClr val="002060"/>
                </a:solidFill>
              </a:rPr>
              <a:t>Paper Color Chart</a:t>
            </a:r>
          </a:p>
        </p:txBody>
      </p:sp>
      <p:pic>
        <p:nvPicPr>
          <p:cNvPr id="24579" name="Content Placeholder 6"/>
          <p:cNvPicPr>
            <a:picLocks noChangeAspect="1"/>
          </p:cNvPicPr>
          <p:nvPr/>
        </p:nvPicPr>
        <p:blipFill>
          <a:blip r:embed="rId3">
            <a:extLst>
              <a:ext uri="{28A0092B-C50C-407E-A947-70E740481C1C}">
                <a14:useLocalDpi xmlns:a14="http://schemas.microsoft.com/office/drawing/2010/main" val="0"/>
              </a:ext>
            </a:extLst>
          </a:blip>
          <a:srcRect l="5350" t="5254" b="13324"/>
          <a:stretch>
            <a:fillRect/>
          </a:stretch>
        </p:blipFill>
        <p:spPr bwMode="auto">
          <a:xfrm>
            <a:off x="860425" y="1412875"/>
            <a:ext cx="7794625"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sz="quarter"/>
          </p:nvPr>
        </p:nvSpPr>
        <p:spPr>
          <a:xfrm>
            <a:off x="457200" y="152400"/>
            <a:ext cx="8229600" cy="1143000"/>
          </a:xfrm>
        </p:spPr>
        <p:txBody>
          <a:bodyPr/>
          <a:lstStyle/>
          <a:p>
            <a:r>
              <a:rPr lang="en-US" altLang="en-US" smtClean="0">
                <a:solidFill>
                  <a:srgbClr val="002060"/>
                </a:solidFill>
              </a:rPr>
              <a:t>Embossed Envelope Dies</a:t>
            </a:r>
          </a:p>
        </p:txBody>
      </p:sp>
      <p:sp>
        <p:nvSpPr>
          <p:cNvPr id="26627" name="Content Placeholder 4"/>
          <p:cNvSpPr>
            <a:spLocks noGrp="1"/>
          </p:cNvSpPr>
          <p:nvPr>
            <p:ph sz="quarter" idx="3"/>
          </p:nvPr>
        </p:nvSpPr>
        <p:spPr>
          <a:xfrm>
            <a:off x="509588" y="4968875"/>
            <a:ext cx="8153400" cy="1752600"/>
          </a:xfrm>
        </p:spPr>
        <p:txBody>
          <a:bodyPr/>
          <a:lstStyle/>
          <a:p>
            <a:pPr marL="0" indent="0" algn="just">
              <a:buFontTx/>
              <a:buNone/>
            </a:pPr>
            <a:r>
              <a:rPr lang="en-US" altLang="en-US" sz="2000" smtClean="0"/>
              <a:t>Although the images that appear on modern envelopes are still referred to as dies, modern envelopes no longer are printed from embossed dies. Since the 1970’s stamps have been largely surface printed on envelopes</a:t>
            </a:r>
          </a:p>
          <a:p>
            <a:pPr marL="0" indent="0" algn="just">
              <a:buFontTx/>
              <a:buNone/>
            </a:pPr>
            <a:endParaRPr lang="en-US" altLang="en-US" sz="1800" smtClean="0"/>
          </a:p>
        </p:txBody>
      </p:sp>
      <p:sp>
        <p:nvSpPr>
          <p:cNvPr id="26628" name="Rectangle 5"/>
          <p:cNvSpPr>
            <a:spLocks noChangeArrowheads="1"/>
          </p:cNvSpPr>
          <p:nvPr/>
        </p:nvSpPr>
        <p:spPr bwMode="auto">
          <a:xfrm>
            <a:off x="533400" y="3429000"/>
            <a:ext cx="81534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n-US" altLang="en-US" sz="2000"/>
              <a:t>Dies are used to create the impressions on the envelope. They are hand engraved in reverse on a steel block. These Master dies are hardened and then used to produce Hub dies which in turn are used to make the working dies used during production of the envelopes. </a:t>
            </a:r>
          </a:p>
        </p:txBody>
      </p:sp>
      <p:pic>
        <p:nvPicPr>
          <p:cNvPr id="2662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371600"/>
            <a:ext cx="18288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82900" y="1371600"/>
            <a:ext cx="18415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08563" y="1371600"/>
            <a:ext cx="1544637"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832600" y="1379538"/>
            <a:ext cx="1549400" cy="183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solidFill>
                  <a:srgbClr val="002060"/>
                </a:solidFill>
              </a:rPr>
              <a:t>Surface Printed Dies</a:t>
            </a:r>
          </a:p>
        </p:txBody>
      </p:sp>
      <p:sp>
        <p:nvSpPr>
          <p:cNvPr id="28675" name="TextBox 6"/>
          <p:cNvSpPr txBox="1">
            <a:spLocks noChangeArrowheads="1"/>
          </p:cNvSpPr>
          <p:nvPr/>
        </p:nvSpPr>
        <p:spPr bwMode="auto">
          <a:xfrm>
            <a:off x="990600" y="2819400"/>
            <a:ext cx="18716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000"/>
              <a:t>Lithography</a:t>
            </a:r>
          </a:p>
        </p:txBody>
      </p:sp>
      <p:sp>
        <p:nvSpPr>
          <p:cNvPr id="28676" name="TextBox 8"/>
          <p:cNvSpPr txBox="1">
            <a:spLocks noChangeArrowheads="1"/>
          </p:cNvSpPr>
          <p:nvPr/>
        </p:nvSpPr>
        <p:spPr bwMode="auto">
          <a:xfrm>
            <a:off x="990600" y="3505200"/>
            <a:ext cx="71628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n-US" altLang="en-US" sz="2000"/>
              <a:t>Lithography uses chemical processes to create an image. For instance, the positive part of an image is a water-repelling substance, while the negative image is water-retaining. </a:t>
            </a:r>
          </a:p>
          <a:p>
            <a:pPr algn="just">
              <a:spcBef>
                <a:spcPct val="0"/>
              </a:spcBef>
              <a:buFontTx/>
              <a:buNone/>
            </a:pPr>
            <a:endParaRPr lang="en-US" altLang="en-US" sz="2000"/>
          </a:p>
          <a:p>
            <a:pPr algn="just">
              <a:spcBef>
                <a:spcPct val="0"/>
              </a:spcBef>
              <a:buFontTx/>
              <a:buNone/>
            </a:pPr>
            <a:r>
              <a:rPr lang="en-US" altLang="en-US" sz="2000"/>
              <a:t>Thus, ink will adhere to the positive image and be transferred to the paper. </a:t>
            </a:r>
          </a:p>
        </p:txBody>
      </p:sp>
      <p:pic>
        <p:nvPicPr>
          <p:cNvPr id="28677" name="Picture 11"/>
          <p:cNvPicPr>
            <a:picLocks noChangeAspect="1"/>
          </p:cNvPicPr>
          <p:nvPr/>
        </p:nvPicPr>
        <p:blipFill>
          <a:blip r:embed="rId3">
            <a:extLst>
              <a:ext uri="{28A0092B-C50C-407E-A947-70E740481C1C}">
                <a14:useLocalDpi xmlns:a14="http://schemas.microsoft.com/office/drawing/2010/main" val="0"/>
              </a:ext>
            </a:extLst>
          </a:blip>
          <a:srcRect l="76070" b="50000"/>
          <a:stretch>
            <a:fillRect/>
          </a:stretch>
        </p:blipFill>
        <p:spPr bwMode="auto">
          <a:xfrm>
            <a:off x="1554163" y="1447800"/>
            <a:ext cx="1112837" cy="129540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678" name="Picture 10"/>
          <p:cNvPicPr>
            <a:picLocks noChangeAspect="1"/>
          </p:cNvPicPr>
          <p:nvPr/>
        </p:nvPicPr>
        <p:blipFill>
          <a:blip r:embed="rId4">
            <a:extLst>
              <a:ext uri="{28A0092B-C50C-407E-A947-70E740481C1C}">
                <a14:useLocalDpi xmlns:a14="http://schemas.microsoft.com/office/drawing/2010/main" val="0"/>
              </a:ext>
            </a:extLst>
          </a:blip>
          <a:srcRect l="56483" b="54707"/>
          <a:stretch>
            <a:fillRect/>
          </a:stretch>
        </p:blipFill>
        <p:spPr bwMode="auto">
          <a:xfrm>
            <a:off x="3303588" y="1447800"/>
            <a:ext cx="2259012" cy="129540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679" name="Picture 12"/>
          <p:cNvPicPr>
            <a:picLocks noChangeAspect="1"/>
          </p:cNvPicPr>
          <p:nvPr/>
        </p:nvPicPr>
        <p:blipFill>
          <a:blip r:embed="rId5">
            <a:extLst>
              <a:ext uri="{28A0092B-C50C-407E-A947-70E740481C1C}">
                <a14:useLocalDpi xmlns:a14="http://schemas.microsoft.com/office/drawing/2010/main" val="0"/>
              </a:ext>
            </a:extLst>
          </a:blip>
          <a:srcRect l="64189" r="2271" b="54665"/>
          <a:stretch>
            <a:fillRect/>
          </a:stretch>
        </p:blipFill>
        <p:spPr bwMode="auto">
          <a:xfrm>
            <a:off x="6172200" y="1447800"/>
            <a:ext cx="1752600" cy="13096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solidFill>
                  <a:srgbClr val="002060"/>
                </a:solidFill>
              </a:rPr>
              <a:t>Surface Printed Dies</a:t>
            </a:r>
          </a:p>
        </p:txBody>
      </p:sp>
      <p:sp>
        <p:nvSpPr>
          <p:cNvPr id="30723" name="TextBox 4"/>
          <p:cNvSpPr txBox="1">
            <a:spLocks noChangeArrowheads="1"/>
          </p:cNvSpPr>
          <p:nvPr/>
        </p:nvSpPr>
        <p:spPr bwMode="auto">
          <a:xfrm>
            <a:off x="990600" y="3835400"/>
            <a:ext cx="7086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n-US" altLang="en-US" sz="2000"/>
              <a:t>Topographic printing is the exact opposite of engraved printing. The ink for the stamped area is applied directly to the raised portion of a plate for transfer to the envelope.</a:t>
            </a:r>
          </a:p>
        </p:txBody>
      </p:sp>
      <p:pic>
        <p:nvPicPr>
          <p:cNvPr id="30724" name="Picture 5"/>
          <p:cNvPicPr>
            <a:picLocks noChangeAspect="1"/>
          </p:cNvPicPr>
          <p:nvPr/>
        </p:nvPicPr>
        <p:blipFill>
          <a:blip r:embed="rId2">
            <a:extLst>
              <a:ext uri="{28A0092B-C50C-407E-A947-70E740481C1C}">
                <a14:useLocalDpi xmlns:a14="http://schemas.microsoft.com/office/drawing/2010/main" val="0"/>
              </a:ext>
            </a:extLst>
          </a:blip>
          <a:srcRect l="68153" t="5524" b="57024"/>
          <a:stretch>
            <a:fillRect/>
          </a:stretch>
        </p:blipFill>
        <p:spPr bwMode="auto">
          <a:xfrm>
            <a:off x="3429000" y="1752600"/>
            <a:ext cx="1989138" cy="129540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0725" name="Picture 6"/>
          <p:cNvPicPr>
            <a:picLocks noChangeAspect="1"/>
          </p:cNvPicPr>
          <p:nvPr/>
        </p:nvPicPr>
        <p:blipFill>
          <a:blip r:embed="rId3">
            <a:extLst>
              <a:ext uri="{28A0092B-C50C-407E-A947-70E740481C1C}">
                <a14:useLocalDpi xmlns:a14="http://schemas.microsoft.com/office/drawing/2010/main" val="0"/>
              </a:ext>
            </a:extLst>
          </a:blip>
          <a:srcRect l="68098" t="1315" r="879" b="49342"/>
          <a:stretch>
            <a:fillRect/>
          </a:stretch>
        </p:blipFill>
        <p:spPr bwMode="auto">
          <a:xfrm>
            <a:off x="5910263" y="1752600"/>
            <a:ext cx="1481137" cy="129540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0726" name="Picture 7"/>
          <p:cNvPicPr>
            <a:picLocks noChangeAspect="1"/>
          </p:cNvPicPr>
          <p:nvPr/>
        </p:nvPicPr>
        <p:blipFill>
          <a:blip r:embed="rId4">
            <a:extLst>
              <a:ext uri="{28A0092B-C50C-407E-A947-70E740481C1C}">
                <a14:useLocalDpi xmlns:a14="http://schemas.microsoft.com/office/drawing/2010/main" val="0"/>
              </a:ext>
            </a:extLst>
          </a:blip>
          <a:srcRect l="73268" b="61661"/>
          <a:stretch>
            <a:fillRect/>
          </a:stretch>
        </p:blipFill>
        <p:spPr bwMode="auto">
          <a:xfrm>
            <a:off x="1219200" y="1752600"/>
            <a:ext cx="1639888" cy="130333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mtClean="0">
                <a:solidFill>
                  <a:srgbClr val="002060"/>
                </a:solidFill>
              </a:rPr>
              <a:t>Surface Printed Dies</a:t>
            </a:r>
          </a:p>
        </p:txBody>
      </p:sp>
      <p:pic>
        <p:nvPicPr>
          <p:cNvPr id="31747" name="Picture 2" descr="http://upload.wikimedia.org/wikipedia/commons/thumb/1/1d/Flexography-Platecloseup.JPG/250px-Flexography-Platecloseu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2150" y="3695700"/>
            <a:ext cx="238125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TextBox 3"/>
          <p:cNvSpPr txBox="1">
            <a:spLocks noChangeArrowheads="1"/>
          </p:cNvSpPr>
          <p:nvPr/>
        </p:nvSpPr>
        <p:spPr bwMode="auto">
          <a:xfrm>
            <a:off x="6019800" y="5562600"/>
            <a:ext cx="19812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000"/>
              <a:t>Flexographic Plate</a:t>
            </a:r>
          </a:p>
        </p:txBody>
      </p:sp>
      <p:pic>
        <p:nvPicPr>
          <p:cNvPr id="31749" name="Picture 4"/>
          <p:cNvPicPr>
            <a:picLocks noChangeAspect="1"/>
          </p:cNvPicPr>
          <p:nvPr/>
        </p:nvPicPr>
        <p:blipFill>
          <a:blip r:embed="rId3">
            <a:extLst>
              <a:ext uri="{28A0092B-C50C-407E-A947-70E740481C1C}">
                <a14:useLocalDpi xmlns:a14="http://schemas.microsoft.com/office/drawing/2010/main" val="0"/>
              </a:ext>
            </a:extLst>
          </a:blip>
          <a:srcRect l="59003" b="56956"/>
          <a:stretch>
            <a:fillRect/>
          </a:stretch>
        </p:blipFill>
        <p:spPr bwMode="auto">
          <a:xfrm>
            <a:off x="1219200" y="1752600"/>
            <a:ext cx="2093913" cy="121920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1750" name="TextBox 5"/>
          <p:cNvSpPr txBox="1">
            <a:spLocks noChangeArrowheads="1"/>
          </p:cNvSpPr>
          <p:nvPr/>
        </p:nvSpPr>
        <p:spPr bwMode="auto">
          <a:xfrm>
            <a:off x="762000" y="3505200"/>
            <a:ext cx="45720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n-US" altLang="en-US" sz="2000"/>
              <a:t>Flexographic printing is a form of rotary web letterpress, combining features of both letterpress and rotogravure printing, using relief plates of flexible rubber or photopolymer and a fast drying, low viscosity solvent, water-based or UV curable inks.</a:t>
            </a:r>
          </a:p>
        </p:txBody>
      </p:sp>
      <p:pic>
        <p:nvPicPr>
          <p:cNvPr id="31751" name="Picture 6"/>
          <p:cNvPicPr>
            <a:picLocks noChangeAspect="1"/>
          </p:cNvPicPr>
          <p:nvPr/>
        </p:nvPicPr>
        <p:blipFill>
          <a:blip r:embed="rId4">
            <a:extLst>
              <a:ext uri="{28A0092B-C50C-407E-A947-70E740481C1C}">
                <a14:useLocalDpi xmlns:a14="http://schemas.microsoft.com/office/drawing/2010/main" val="0"/>
              </a:ext>
            </a:extLst>
          </a:blip>
          <a:srcRect l="61610" r="3561" b="54681"/>
          <a:stretch>
            <a:fillRect/>
          </a:stretch>
        </p:blipFill>
        <p:spPr bwMode="auto">
          <a:xfrm>
            <a:off x="3938588" y="1752600"/>
            <a:ext cx="1700212" cy="121920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1752" name="Picture 7"/>
          <p:cNvPicPr>
            <a:picLocks noChangeAspect="1"/>
          </p:cNvPicPr>
          <p:nvPr/>
        </p:nvPicPr>
        <p:blipFill>
          <a:blip r:embed="rId5">
            <a:extLst>
              <a:ext uri="{28A0092B-C50C-407E-A947-70E740481C1C}">
                <a14:useLocalDpi xmlns:a14="http://schemas.microsoft.com/office/drawing/2010/main" val="0"/>
              </a:ext>
            </a:extLst>
          </a:blip>
          <a:srcRect l="69450" b="54691"/>
          <a:stretch>
            <a:fillRect/>
          </a:stretch>
        </p:blipFill>
        <p:spPr bwMode="auto">
          <a:xfrm>
            <a:off x="6361113" y="1752600"/>
            <a:ext cx="1487487" cy="121920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sz="quarter"/>
          </p:nvPr>
        </p:nvSpPr>
        <p:spPr>
          <a:xfrm>
            <a:off x="457200" y="274638"/>
            <a:ext cx="8229600" cy="1020762"/>
          </a:xfrm>
        </p:spPr>
        <p:txBody>
          <a:bodyPr/>
          <a:lstStyle/>
          <a:p>
            <a:r>
              <a:rPr lang="en-US" altLang="en-US" smtClean="0">
                <a:solidFill>
                  <a:srgbClr val="002060"/>
                </a:solidFill>
              </a:rPr>
              <a:t>Gum (Adhesive)</a:t>
            </a:r>
          </a:p>
        </p:txBody>
      </p:sp>
      <p:sp>
        <p:nvSpPr>
          <p:cNvPr id="32771" name="Content Placeholder 2"/>
          <p:cNvSpPr>
            <a:spLocks noGrp="1"/>
          </p:cNvSpPr>
          <p:nvPr>
            <p:ph sz="quarter" idx="1"/>
          </p:nvPr>
        </p:nvSpPr>
        <p:spPr>
          <a:xfrm>
            <a:off x="338138" y="1144588"/>
            <a:ext cx="8467725" cy="1408112"/>
          </a:xfrm>
        </p:spPr>
        <p:txBody>
          <a:bodyPr/>
          <a:lstStyle/>
          <a:p>
            <a:pPr marL="0" indent="0" algn="just">
              <a:buFontTx/>
              <a:buNone/>
            </a:pPr>
            <a:r>
              <a:rPr lang="en-US" altLang="en-US" sz="2000" smtClean="0"/>
              <a:t>Gum is used to keep the envelope together by adhering the side and bottom flaps to one other while the gum on the top flap remains un-adhered to allow the user to seal the envelope after the contents have been inserted.</a:t>
            </a:r>
          </a:p>
        </p:txBody>
      </p:sp>
      <p:sp>
        <p:nvSpPr>
          <p:cNvPr id="32772" name="Content Placeholder 3"/>
          <p:cNvSpPr>
            <a:spLocks noGrp="1"/>
          </p:cNvSpPr>
          <p:nvPr>
            <p:ph sz="quarter" idx="2"/>
          </p:nvPr>
        </p:nvSpPr>
        <p:spPr>
          <a:xfrm>
            <a:off x="338138" y="2535238"/>
            <a:ext cx="8467725" cy="1752600"/>
          </a:xfrm>
        </p:spPr>
        <p:txBody>
          <a:bodyPr/>
          <a:lstStyle/>
          <a:p>
            <a:pPr marL="0" indent="0" algn="just">
              <a:buFontTx/>
              <a:buNone/>
            </a:pPr>
            <a:r>
              <a:rPr lang="en-US" altLang="en-US" sz="2000" smtClean="0"/>
              <a:t>Originally, gum was applied by hand until the equipment to do it mechanically was developed. Currently, two basic types of gum are used – water activated which requires adding moisture and pressure sensitive which only requires a peel and press operation.</a:t>
            </a:r>
          </a:p>
        </p:txBody>
      </p:sp>
      <p:sp>
        <p:nvSpPr>
          <p:cNvPr id="32773" name="Content Placeholder 4"/>
          <p:cNvSpPr>
            <a:spLocks noGrp="1"/>
          </p:cNvSpPr>
          <p:nvPr>
            <p:ph sz="quarter" idx="3"/>
          </p:nvPr>
        </p:nvSpPr>
        <p:spPr>
          <a:xfrm>
            <a:off x="3581400" y="4117975"/>
            <a:ext cx="1066800" cy="377825"/>
          </a:xfrm>
        </p:spPr>
        <p:txBody>
          <a:bodyPr/>
          <a:lstStyle/>
          <a:p>
            <a:pPr marL="0" indent="0" algn="just">
              <a:buFontTx/>
              <a:buNone/>
            </a:pPr>
            <a:r>
              <a:rPr lang="en-US" altLang="en-US" sz="1000" smtClean="0"/>
              <a:t>Hand Gummed (Square Gum)</a:t>
            </a:r>
          </a:p>
        </p:txBody>
      </p:sp>
      <p:pic>
        <p:nvPicPr>
          <p:cNvPr id="32774" name="Content Placeholder 2"/>
          <p:cNvPicPr>
            <a:picLocks noGrp="1" noChangeAspect="1"/>
          </p:cNvPicPr>
          <p:nvPr>
            <p:ph sz="quarter" idx="4"/>
          </p:nvPr>
        </p:nvPicPr>
        <p:blipFill>
          <a:blip r:embed="rId3">
            <a:extLst>
              <a:ext uri="{28A0092B-C50C-407E-A947-70E740481C1C}">
                <a14:useLocalDpi xmlns:a14="http://schemas.microsoft.com/office/drawing/2010/main" val="0"/>
              </a:ext>
            </a:extLst>
          </a:blip>
          <a:srcRect/>
          <a:stretch>
            <a:fillRect/>
          </a:stretch>
        </p:blipFill>
        <p:spPr>
          <a:xfrm>
            <a:off x="4648200" y="4340225"/>
            <a:ext cx="4038600" cy="1069975"/>
          </a:xfrm>
        </p:spPr>
      </p:pic>
      <p:sp>
        <p:nvSpPr>
          <p:cNvPr id="32775" name="TextBox 3"/>
          <p:cNvSpPr txBox="1">
            <a:spLocks noChangeArrowheads="1"/>
          </p:cNvSpPr>
          <p:nvPr/>
        </p:nvSpPr>
        <p:spPr bwMode="auto">
          <a:xfrm>
            <a:off x="5486400" y="5468938"/>
            <a:ext cx="25146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000"/>
              <a:t>Pressure Sensitive Adhesive Peel Strip</a:t>
            </a:r>
          </a:p>
        </p:txBody>
      </p:sp>
      <p:sp>
        <p:nvSpPr>
          <p:cNvPr id="3" name="Rectangle 2"/>
          <p:cNvSpPr/>
          <p:nvPr/>
        </p:nvSpPr>
        <p:spPr>
          <a:xfrm>
            <a:off x="3505200" y="5486400"/>
            <a:ext cx="1219200" cy="400050"/>
          </a:xfrm>
          <a:prstGeom prst="rect">
            <a:avLst/>
          </a:prstGeom>
        </p:spPr>
        <p:txBody>
          <a:bodyPr>
            <a:spAutoFit/>
          </a:bodyPr>
          <a:lstStyle/>
          <a:p>
            <a:pPr algn="ctr">
              <a:spcBef>
                <a:spcPct val="20000"/>
              </a:spcBef>
              <a:defRPr/>
            </a:pPr>
            <a:r>
              <a:rPr lang="en-US" altLang="en-US" sz="1000" kern="0" dirty="0">
                <a:solidFill>
                  <a:srgbClr val="000000"/>
                </a:solidFill>
                <a:latin typeface="Arial"/>
              </a:rPr>
              <a:t>Machine Gummed (Round) </a:t>
            </a:r>
          </a:p>
        </p:txBody>
      </p:sp>
      <p:pic>
        <p:nvPicPr>
          <p:cNvPr id="32777"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400" y="4003675"/>
            <a:ext cx="2986088"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8"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3400" y="5410200"/>
            <a:ext cx="2971800" cy="131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solidFill>
                  <a:srgbClr val="002060"/>
                </a:solidFill>
              </a:rPr>
              <a:t>Early Recycle Logos</a:t>
            </a:r>
          </a:p>
        </p:txBody>
      </p:sp>
      <p:sp>
        <p:nvSpPr>
          <p:cNvPr id="34819" name="Rectangle 1"/>
          <p:cNvSpPr>
            <a:spLocks noChangeArrowheads="1"/>
          </p:cNvSpPr>
          <p:nvPr/>
        </p:nvSpPr>
        <p:spPr bwMode="auto">
          <a:xfrm>
            <a:off x="838200" y="1262063"/>
            <a:ext cx="769620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n-US" altLang="en-US" sz="2000"/>
              <a:t>In an effort to exhibit a more environmentally friendly awareness, the Postal Service required that envelope paper contain varying amounts of recycled paper along with the virgin fiber. To reflect this commitment, recycle logos with various text and compliance symbols are depicted on the  envelopes. There are 21 different logos. Examples of some are shown below.</a:t>
            </a:r>
          </a:p>
        </p:txBody>
      </p:sp>
      <p:sp>
        <p:nvSpPr>
          <p:cNvPr id="34820" name="Content Placeholder 10"/>
          <p:cNvSpPr>
            <a:spLocks noGrp="1"/>
          </p:cNvSpPr>
          <p:nvPr>
            <p:ph sz="half" idx="2"/>
          </p:nvPr>
        </p:nvSpPr>
        <p:spPr>
          <a:xfrm>
            <a:off x="1905000" y="4267200"/>
            <a:ext cx="1117600" cy="228600"/>
          </a:xfrm>
        </p:spPr>
        <p:txBody>
          <a:bodyPr/>
          <a:lstStyle/>
          <a:p>
            <a:pPr marL="0" indent="0" algn="ctr">
              <a:buFontTx/>
              <a:buNone/>
            </a:pPr>
            <a:r>
              <a:rPr lang="en-US" altLang="en-US" sz="1000" smtClean="0"/>
              <a:t>Recycle Logo A</a:t>
            </a:r>
          </a:p>
        </p:txBody>
      </p:sp>
      <p:pic>
        <p:nvPicPr>
          <p:cNvPr id="34821"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3390900"/>
            <a:ext cx="11176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37075" y="3505200"/>
            <a:ext cx="3997325"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3" name="TextBox 14"/>
          <p:cNvSpPr txBox="1">
            <a:spLocks noChangeArrowheads="1"/>
          </p:cNvSpPr>
          <p:nvPr/>
        </p:nvSpPr>
        <p:spPr bwMode="auto">
          <a:xfrm>
            <a:off x="5791200" y="4038600"/>
            <a:ext cx="13716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000"/>
              <a:t>Recycle Logo E</a:t>
            </a:r>
          </a:p>
        </p:txBody>
      </p:sp>
      <p:pic>
        <p:nvPicPr>
          <p:cNvPr id="34824" name="Content Placeholder 2"/>
          <p:cNvPicPr>
            <a:picLocks noGrp="1" noChangeAspect="1"/>
          </p:cNvPicPr>
          <p:nvPr>
            <p:ph sz="quarter" idx="4"/>
          </p:nvPr>
        </p:nvPicPr>
        <p:blipFill>
          <a:blip r:embed="rId5">
            <a:extLst>
              <a:ext uri="{28A0092B-C50C-407E-A947-70E740481C1C}">
                <a14:useLocalDpi xmlns:a14="http://schemas.microsoft.com/office/drawing/2010/main" val="0"/>
              </a:ext>
            </a:extLst>
          </a:blip>
          <a:srcRect/>
          <a:stretch>
            <a:fillRect/>
          </a:stretch>
        </p:blipFill>
        <p:spPr>
          <a:xfrm>
            <a:off x="457200" y="4800600"/>
            <a:ext cx="3886200" cy="619125"/>
          </a:xfrm>
        </p:spPr>
      </p:pic>
      <p:sp>
        <p:nvSpPr>
          <p:cNvPr id="14" name="Content Placeholder 10"/>
          <p:cNvSpPr txBox="1">
            <a:spLocks/>
          </p:cNvSpPr>
          <p:nvPr/>
        </p:nvSpPr>
        <p:spPr bwMode="auto">
          <a:xfrm>
            <a:off x="1905000" y="5486400"/>
            <a:ext cx="11176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marL="0" indent="0" algn="ctr">
              <a:buFontTx/>
              <a:buNone/>
              <a:defRPr/>
            </a:pPr>
            <a:r>
              <a:rPr lang="en-US" altLang="en-US" sz="1000" kern="0" dirty="0" smtClean="0"/>
              <a:t>Recycle Logo C</a:t>
            </a:r>
          </a:p>
        </p:txBody>
      </p:sp>
      <p:pic>
        <p:nvPicPr>
          <p:cNvPr id="34826" name="Picture 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37075" y="4876800"/>
            <a:ext cx="3997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7" name="TextBox 14"/>
          <p:cNvSpPr txBox="1">
            <a:spLocks noChangeArrowheads="1"/>
          </p:cNvSpPr>
          <p:nvPr/>
        </p:nvSpPr>
        <p:spPr bwMode="auto">
          <a:xfrm>
            <a:off x="5791200" y="5468938"/>
            <a:ext cx="13716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000"/>
              <a:t>Recycle Logo </a:t>
            </a:r>
            <a:r>
              <a:rPr lang="en-US" altLang="en-US" sz="1000">
                <a:latin typeface="Times New Roman" panose="02020603050405020304" pitchFamily="18" charset="0"/>
                <a:cs typeface="Times New Roman" panose="02020603050405020304" pitchFamily="18" charset="0"/>
              </a:rPr>
              <a:t>I</a:t>
            </a:r>
            <a:endParaRPr lang="en-US" altLang="en-US" sz="100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sz="quarter"/>
          </p:nvPr>
        </p:nvSpPr>
        <p:spPr/>
        <p:txBody>
          <a:bodyPr/>
          <a:lstStyle/>
          <a:p>
            <a:r>
              <a:rPr lang="en-US" altLang="en-US" smtClean="0">
                <a:solidFill>
                  <a:srgbClr val="002060"/>
                </a:solidFill>
              </a:rPr>
              <a:t>Modern Recycle Logos</a:t>
            </a:r>
          </a:p>
        </p:txBody>
      </p:sp>
      <p:sp>
        <p:nvSpPr>
          <p:cNvPr id="36867" name="Content Placeholder 3"/>
          <p:cNvSpPr>
            <a:spLocks noGrp="1"/>
          </p:cNvSpPr>
          <p:nvPr>
            <p:ph sz="quarter" idx="2"/>
          </p:nvPr>
        </p:nvSpPr>
        <p:spPr>
          <a:xfrm>
            <a:off x="4572000" y="1447800"/>
            <a:ext cx="4495800" cy="2379663"/>
          </a:xfrm>
        </p:spPr>
        <p:txBody>
          <a:bodyPr/>
          <a:lstStyle/>
          <a:p>
            <a:pPr marL="0" indent="0" algn="just">
              <a:buFontTx/>
              <a:buNone/>
            </a:pPr>
            <a:r>
              <a:rPr lang="en-US" altLang="en-US" sz="1800" smtClean="0"/>
              <a:t>The Sustainable Forest Initiative (SFI) emblem was added to the logo in May,  2009.</a:t>
            </a:r>
          </a:p>
          <a:p>
            <a:pPr marL="0" indent="0" algn="just">
              <a:buFontTx/>
              <a:buNone/>
            </a:pPr>
            <a:r>
              <a:rPr lang="en-US" altLang="en-US" sz="1800" smtClean="0"/>
              <a:t>In January, 2010, the Cradle to Cradle (CTC) emblem was added to the right of the SFI emblem.</a:t>
            </a:r>
          </a:p>
          <a:p>
            <a:pPr marL="0" indent="0" algn="just">
              <a:buFontTx/>
              <a:buNone/>
            </a:pPr>
            <a:r>
              <a:rPr lang="en-US" altLang="en-US" sz="1800" smtClean="0"/>
              <a:t>Another change occurred in January, 2011 when the CTC emblem was moved to the far right of the entire logo string. </a:t>
            </a:r>
          </a:p>
        </p:txBody>
      </p:sp>
      <p:sp>
        <p:nvSpPr>
          <p:cNvPr id="36868" name="Content Placeholder 5"/>
          <p:cNvSpPr>
            <a:spLocks noGrp="1"/>
          </p:cNvSpPr>
          <p:nvPr>
            <p:ph sz="quarter" idx="4"/>
          </p:nvPr>
        </p:nvSpPr>
        <p:spPr>
          <a:xfrm>
            <a:off x="4600575" y="4137025"/>
            <a:ext cx="4467225" cy="2233613"/>
          </a:xfrm>
        </p:spPr>
        <p:txBody>
          <a:bodyPr/>
          <a:lstStyle/>
          <a:p>
            <a:pPr marL="0" indent="0" algn="just">
              <a:buFontTx/>
              <a:buNone/>
            </a:pPr>
            <a:r>
              <a:rPr lang="en-US" altLang="en-US" sz="1800" smtClean="0"/>
              <a:t>Then in June, 2012 the CTC emblem was found to be missing from the logo altogether.</a:t>
            </a:r>
          </a:p>
          <a:p>
            <a:pPr marL="0" indent="0" algn="just">
              <a:buFontTx/>
              <a:buNone/>
            </a:pPr>
            <a:r>
              <a:rPr lang="en-US" altLang="en-US" sz="1800" smtClean="0"/>
              <a:t>In January 2015, a new certification was used from the Forestry Stewardship Council replacing the SFI emblem. This change occurred due to a change in the paper supplier</a:t>
            </a:r>
          </a:p>
        </p:txBody>
      </p:sp>
      <p:pic>
        <p:nvPicPr>
          <p:cNvPr id="36869" name="Picture 3"/>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304800" y="3365500"/>
            <a:ext cx="4016375" cy="444500"/>
          </a:xfr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6870" name="Content Placeholder 9"/>
          <p:cNvPicPr>
            <a:picLocks noGrp="1" noChangeAspect="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304800" y="5265738"/>
            <a:ext cx="4019550" cy="449262"/>
          </a:xfr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6871" name="TextBox 11"/>
          <p:cNvSpPr txBox="1">
            <a:spLocks noChangeArrowheads="1"/>
          </p:cNvSpPr>
          <p:nvPr/>
        </p:nvSpPr>
        <p:spPr bwMode="auto">
          <a:xfrm>
            <a:off x="1828800" y="5791200"/>
            <a:ext cx="11430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000"/>
              <a:t>Recycle Logo U</a:t>
            </a:r>
          </a:p>
        </p:txBody>
      </p:sp>
      <p:sp>
        <p:nvSpPr>
          <p:cNvPr id="36872" name="TextBox 11"/>
          <p:cNvSpPr txBox="1">
            <a:spLocks noChangeArrowheads="1"/>
          </p:cNvSpPr>
          <p:nvPr/>
        </p:nvSpPr>
        <p:spPr bwMode="auto">
          <a:xfrm>
            <a:off x="1828800" y="3792538"/>
            <a:ext cx="1143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000"/>
              <a:t>Recycle Logo M</a:t>
            </a:r>
          </a:p>
        </p:txBody>
      </p:sp>
      <p:sp>
        <p:nvSpPr>
          <p:cNvPr id="36873" name="TextBox 13"/>
          <p:cNvSpPr txBox="1">
            <a:spLocks noChangeArrowheads="1"/>
          </p:cNvSpPr>
          <p:nvPr/>
        </p:nvSpPr>
        <p:spPr bwMode="auto">
          <a:xfrm>
            <a:off x="1828800" y="2133600"/>
            <a:ext cx="11430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000"/>
              <a:t>Recycle Logo J</a:t>
            </a:r>
          </a:p>
        </p:txBody>
      </p:sp>
      <p:pic>
        <p:nvPicPr>
          <p:cNvPr id="36874" name="Picture 14" descr="C:\Users\Dave\Desktop\Logo O299.jpg"/>
          <p:cNvPicPr>
            <a:picLocks noChangeAspect="1" noChangeArrowheads="1"/>
          </p:cNvPicPr>
          <p:nvPr/>
        </p:nvPicPr>
        <p:blipFill>
          <a:blip r:embed="rId4">
            <a:extLst>
              <a:ext uri="{28A0092B-C50C-407E-A947-70E740481C1C}">
                <a14:useLocalDpi xmlns:a14="http://schemas.microsoft.com/office/drawing/2010/main" val="0"/>
              </a:ext>
            </a:extLst>
          </a:blip>
          <a:srcRect l="349"/>
          <a:stretch>
            <a:fillRect/>
          </a:stretch>
        </p:blipFill>
        <p:spPr bwMode="auto">
          <a:xfrm>
            <a:off x="304800" y="4343400"/>
            <a:ext cx="4027488" cy="45720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6875" name="TextBox 15"/>
          <p:cNvSpPr txBox="1">
            <a:spLocks noChangeArrowheads="1"/>
          </p:cNvSpPr>
          <p:nvPr/>
        </p:nvSpPr>
        <p:spPr bwMode="auto">
          <a:xfrm>
            <a:off x="1828800" y="4783138"/>
            <a:ext cx="1143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000"/>
              <a:t>Recycle Logo O</a:t>
            </a:r>
          </a:p>
        </p:txBody>
      </p:sp>
      <p:pic>
        <p:nvPicPr>
          <p:cNvPr id="36876" name="Picture 16" descr="C:\Users\Dave\Desktop\Logo L28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438400"/>
            <a:ext cx="4027488" cy="37623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6877" name="TextBox 17"/>
          <p:cNvSpPr txBox="1">
            <a:spLocks noChangeArrowheads="1"/>
          </p:cNvSpPr>
          <p:nvPr/>
        </p:nvSpPr>
        <p:spPr bwMode="auto">
          <a:xfrm>
            <a:off x="1828800" y="2819400"/>
            <a:ext cx="11430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000"/>
              <a:t>Recycle Logo L</a:t>
            </a:r>
          </a:p>
        </p:txBody>
      </p:sp>
      <p:pic>
        <p:nvPicPr>
          <p:cNvPr id="36878" name="Picture 18" descr="C:\Users\Dave\Desktop\Logo J28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692275"/>
            <a:ext cx="4027488" cy="44132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3"/>
          <p:cNvSpPr txBox="1">
            <a:spLocks noChangeArrowheads="1"/>
          </p:cNvSpPr>
          <p:nvPr/>
        </p:nvSpPr>
        <p:spPr bwMode="auto">
          <a:xfrm>
            <a:off x="4724400" y="576263"/>
            <a:ext cx="4038600" cy="570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spcAft>
                <a:spcPts val="600"/>
              </a:spcAft>
              <a:buFontTx/>
              <a:buNone/>
            </a:pPr>
            <a:r>
              <a:rPr lang="en-US" altLang="en-US" sz="2000"/>
              <a:t>United Postal Stationery Society catalogs are a one source reference for all postal stationery listings including illustrations, prices, knives, logos and more.</a:t>
            </a:r>
          </a:p>
          <a:p>
            <a:pPr algn="just">
              <a:spcBef>
                <a:spcPct val="0"/>
              </a:spcBef>
              <a:spcAft>
                <a:spcPts val="1200"/>
              </a:spcAft>
              <a:buFontTx/>
              <a:buNone/>
            </a:pPr>
            <a:r>
              <a:rPr lang="en-US" altLang="en-US" sz="2000"/>
              <a:t>Begin your collecting experience by obtaining a catalog now and joining the United Postal Stationery Society today!</a:t>
            </a:r>
          </a:p>
          <a:p>
            <a:pPr algn="just">
              <a:spcBef>
                <a:spcPct val="0"/>
              </a:spcBef>
              <a:spcAft>
                <a:spcPts val="600"/>
              </a:spcAft>
              <a:buFontTx/>
              <a:buNone/>
            </a:pPr>
            <a:r>
              <a:rPr lang="en-US" altLang="en-US" sz="2000"/>
              <a:t>What may look like an everyday item could be something more valuable than imagined!</a:t>
            </a:r>
          </a:p>
          <a:p>
            <a:pPr algn="just">
              <a:spcBef>
                <a:spcPct val="0"/>
              </a:spcBef>
              <a:spcAft>
                <a:spcPts val="600"/>
              </a:spcAft>
              <a:buFontTx/>
              <a:buNone/>
            </a:pPr>
            <a:endParaRPr lang="en-US" altLang="en-US" sz="2000"/>
          </a:p>
          <a:p>
            <a:pPr algn="just">
              <a:spcBef>
                <a:spcPct val="0"/>
              </a:spcBef>
              <a:buFontTx/>
              <a:buNone/>
            </a:pPr>
            <a:r>
              <a:rPr lang="en-US" altLang="en-US" sz="2000"/>
              <a:t>Order printed or electronic books from the Society website at:</a:t>
            </a:r>
          </a:p>
          <a:p>
            <a:pPr algn="ctr">
              <a:spcBef>
                <a:spcPct val="0"/>
              </a:spcBef>
              <a:buFontTx/>
              <a:buNone/>
            </a:pPr>
            <a:r>
              <a:rPr lang="en-US" altLang="en-US" sz="2000">
                <a:hlinkClick r:id="rId2"/>
              </a:rPr>
              <a:t>www.upss.org</a:t>
            </a:r>
            <a:r>
              <a:rPr lang="en-US" altLang="en-US" sz="2000"/>
              <a:t> </a:t>
            </a:r>
          </a:p>
          <a:p>
            <a:pPr>
              <a:spcBef>
                <a:spcPct val="0"/>
              </a:spcBef>
              <a:buFontTx/>
              <a:buNone/>
            </a:pPr>
            <a:endParaRPr lang="en-US" altLang="en-US" sz="2000"/>
          </a:p>
        </p:txBody>
      </p:sp>
      <p:pic>
        <p:nvPicPr>
          <p:cNvPr id="37891" name="Picture 2"/>
          <p:cNvPicPr>
            <a:picLocks noChangeAspect="1"/>
          </p:cNvPicPr>
          <p:nvPr/>
        </p:nvPicPr>
        <p:blipFill>
          <a:blip r:embed="rId3" cstate="print">
            <a:extLst>
              <a:ext uri="{28A0092B-C50C-407E-A947-70E740481C1C}">
                <a14:useLocalDpi xmlns:a14="http://schemas.microsoft.com/office/drawing/2010/main" val="0"/>
              </a:ext>
            </a:extLst>
          </a:blip>
          <a:srcRect r="6313"/>
          <a:stretch>
            <a:fillRect/>
          </a:stretch>
        </p:blipFill>
        <p:spPr bwMode="auto">
          <a:xfrm>
            <a:off x="381000" y="290513"/>
            <a:ext cx="4267200" cy="58943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3779</TotalTime>
  <Words>1915</Words>
  <Application>Microsoft Office PowerPoint</Application>
  <PresentationFormat>On-screen Show (4:3)</PresentationFormat>
  <Paragraphs>147</Paragraphs>
  <Slides>20</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Wingdings</vt:lpstr>
      <vt:lpstr>Arial Rounded MT Bold</vt:lpstr>
      <vt:lpstr>Times New Roman</vt:lpstr>
      <vt:lpstr>Default Design</vt:lpstr>
      <vt:lpstr>United Postal Stationery Society Introduction to U.S. Postal Stationery</vt:lpstr>
      <vt:lpstr>PowerPoint Presentation</vt:lpstr>
      <vt:lpstr>PowerPoint Presentation</vt:lpstr>
      <vt:lpstr>Introduction</vt:lpstr>
      <vt:lpstr>Introduction to U.S. Envelopes</vt:lpstr>
      <vt:lpstr> Envelope Size</vt:lpstr>
      <vt:lpstr> Envelope Knife</vt:lpstr>
      <vt:lpstr>Modern Envelope Knives</vt:lpstr>
      <vt:lpstr>Envelope Paper</vt:lpstr>
      <vt:lpstr>Watermarks</vt:lpstr>
      <vt:lpstr>Paper Color</vt:lpstr>
      <vt:lpstr>Paper Color Chart</vt:lpstr>
      <vt:lpstr>Embossed Envelope Dies</vt:lpstr>
      <vt:lpstr>Surface Printed Dies</vt:lpstr>
      <vt:lpstr>Surface Printed Dies</vt:lpstr>
      <vt:lpstr>Surface Printed Dies</vt:lpstr>
      <vt:lpstr>Gum (Adhesive)</vt:lpstr>
      <vt:lpstr>Early Recycle Logos</vt:lpstr>
      <vt:lpstr>Modern Recycle Logos</vt:lpstr>
      <vt:lpstr>PowerPoint Presentation</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Denise Kandziolka</dc:creator>
  <cp:lastModifiedBy>Dan Undersander</cp:lastModifiedBy>
  <cp:revision>205</cp:revision>
  <dcterms:created xsi:type="dcterms:W3CDTF">2012-12-08T23:08:08Z</dcterms:created>
  <dcterms:modified xsi:type="dcterms:W3CDTF">2016-06-26T17:00:47Z</dcterms:modified>
</cp:coreProperties>
</file>